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25" r:id="rId5"/>
    <p:sldId id="326" r:id="rId6"/>
    <p:sldId id="259" r:id="rId7"/>
    <p:sldId id="257" r:id="rId8"/>
    <p:sldId id="261" r:id="rId9"/>
    <p:sldId id="342" r:id="rId10"/>
    <p:sldId id="341" r:id="rId11"/>
    <p:sldId id="343" r:id="rId12"/>
    <p:sldId id="258" r:id="rId13"/>
    <p:sldId id="264" r:id="rId14"/>
    <p:sldId id="346" r:id="rId15"/>
    <p:sldId id="266" r:id="rId16"/>
    <p:sldId id="265" r:id="rId17"/>
    <p:sldId id="345" r:id="rId1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6FB"/>
    <a:srgbClr val="2CA02C"/>
    <a:srgbClr val="FF7F0E"/>
    <a:srgbClr val="1F77B4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1165" autoAdjust="0"/>
  </p:normalViewPr>
  <p:slideViewPr>
    <p:cSldViewPr snapToGrid="0">
      <p:cViewPr>
        <p:scale>
          <a:sx n="66" d="100"/>
          <a:sy n="66" d="100"/>
        </p:scale>
        <p:origin x="765" y="129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8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hProcess11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45D50368-372D-4F79-95B9-B27BD239F0F6}">
      <dgm:prSet phldrT="[Text]" custT="1"/>
      <dgm:spPr/>
      <dgm:t>
        <a:bodyPr/>
        <a:lstStyle/>
        <a:p>
          <a:pPr rtl="0"/>
          <a:r>
            <a:rPr lang="de" sz="2000" dirty="0"/>
            <a:t>Completeness of existing algorithm</a:t>
          </a:r>
        </a:p>
      </dgm:t>
    </dgm:pt>
    <dgm:pt modelId="{CDE1A78B-2AE4-4A71-9139-416C219BC84D}" type="parTrans" cxnId="{68788A78-9180-41FF-BD09-BF4DBB52EA0D}">
      <dgm:prSet/>
      <dgm:spPr/>
      <dgm:t>
        <a:bodyPr rtlCol="0"/>
        <a:lstStyle/>
        <a:p>
          <a:pPr rtl="0"/>
          <a:endParaRPr lang="en-US"/>
        </a:p>
      </dgm:t>
    </dgm:pt>
    <dgm:pt modelId="{508ABF25-4B40-405C-9E88-248ED8B31B83}" type="sibTrans" cxnId="{68788A78-9180-41FF-BD09-BF4DBB52EA0D}">
      <dgm:prSet/>
      <dgm:spPr/>
      <dgm:t>
        <a:bodyPr rtlCol="0"/>
        <a:lstStyle/>
        <a:p>
          <a:pPr rtl="0"/>
          <a:endParaRPr lang="en-US"/>
        </a:p>
      </dgm:t>
    </dgm:pt>
    <dgm:pt modelId="{15FCB7DF-D0D3-43D8-8FE5-E5FFDED6264E}">
      <dgm:prSet phldrT="[Text]" custT="1"/>
      <dgm:spPr/>
      <dgm:t>
        <a:bodyPr/>
        <a:lstStyle/>
        <a:p>
          <a:pPr rtl="0"/>
          <a:r>
            <a:rPr lang="de-DE" sz="1600" dirty="0"/>
            <a:t>E</a:t>
          </a:r>
          <a:r>
            <a:rPr lang="de" sz="1600" dirty="0"/>
            <a:t>xtended experiments for uncertainty estimations.</a:t>
          </a:r>
        </a:p>
      </dgm:t>
    </dgm:pt>
    <dgm:pt modelId="{5DD5E854-B70B-4927-93DD-9B930567F2D9}" type="parTrans" cxnId="{D8EBBD42-214D-4D3D-9A34-A5A6A40991CD}">
      <dgm:prSet/>
      <dgm:spPr/>
      <dgm:t>
        <a:bodyPr rtlCol="0"/>
        <a:lstStyle/>
        <a:p>
          <a:pPr rtl="0"/>
          <a:endParaRPr lang="en-US"/>
        </a:p>
      </dgm:t>
    </dgm:pt>
    <dgm:pt modelId="{DDE76206-3F7F-4788-87BA-8C9D4D26CDB9}" type="sibTrans" cxnId="{D8EBBD42-214D-4D3D-9A34-A5A6A40991CD}">
      <dgm:prSet/>
      <dgm:spPr/>
      <dgm:t>
        <a:bodyPr rtlCol="0"/>
        <a:lstStyle/>
        <a:p>
          <a:pPr rtl="0"/>
          <a:endParaRPr lang="en-US"/>
        </a:p>
      </dgm:t>
    </dgm:pt>
    <dgm:pt modelId="{196543C5-093B-4437-B406-DBE4B882EA97}">
      <dgm:prSet phldrT="[Text]"/>
      <dgm:spPr/>
      <dgm:t>
        <a:bodyPr/>
        <a:lstStyle/>
        <a:p>
          <a:pPr rtl="0"/>
          <a:r>
            <a:rPr lang="de" sz="2000" dirty="0"/>
            <a:t>Extension of </a:t>
          </a:r>
          <a:r>
            <a:rPr lang="de" dirty="0"/>
            <a:t>Quantum</a:t>
          </a:r>
          <a:r>
            <a:rPr lang="de" sz="2000" dirty="0"/>
            <a:t> inspired algorithm</a:t>
          </a:r>
        </a:p>
      </dgm:t>
    </dgm:pt>
    <dgm:pt modelId="{41DE1F19-4A9F-48CD-A44E-6BF1D04E31EE}" type="parTrans" cxnId="{52499B9F-797A-43CC-89E1-64C52021BFAF}">
      <dgm:prSet/>
      <dgm:spPr/>
      <dgm:t>
        <a:bodyPr rtlCol="0"/>
        <a:lstStyle/>
        <a:p>
          <a:pPr rtl="0"/>
          <a:endParaRPr lang="en-US"/>
        </a:p>
      </dgm:t>
    </dgm:pt>
    <dgm:pt modelId="{F264F018-7FB9-43EC-B595-B986D351AD7B}" type="sibTrans" cxnId="{52499B9F-797A-43CC-89E1-64C52021BFAF}">
      <dgm:prSet/>
      <dgm:spPr/>
      <dgm:t>
        <a:bodyPr rtlCol="0"/>
        <a:lstStyle/>
        <a:p>
          <a:pPr rtl="0"/>
          <a:endParaRPr lang="en-US"/>
        </a:p>
      </dgm:t>
    </dgm:pt>
    <dgm:pt modelId="{C485168C-07AD-4DE6-B17E-1E96E93777D7}">
      <dgm:prSet phldrT="[Text]" custT="1"/>
      <dgm:spPr/>
      <dgm:t>
        <a:bodyPr/>
        <a:lstStyle/>
        <a:p>
          <a:pPr rtl="0"/>
          <a:r>
            <a:rPr lang="de" sz="1600" dirty="0"/>
            <a:t>Try neural ODE based training scheme.</a:t>
          </a:r>
        </a:p>
      </dgm:t>
    </dgm:pt>
    <dgm:pt modelId="{2EA2CE1F-978B-4B0A-92B2-CA23FBAEB8C0}" type="parTrans" cxnId="{B374803A-F1D8-4C12-8B03-25954CE7DDA9}">
      <dgm:prSet/>
      <dgm:spPr/>
      <dgm:t>
        <a:bodyPr rtlCol="0"/>
        <a:lstStyle/>
        <a:p>
          <a:pPr rtl="0"/>
          <a:endParaRPr lang="en-US"/>
        </a:p>
      </dgm:t>
    </dgm:pt>
    <dgm:pt modelId="{05F43B89-7F05-43F2-A0A8-66E0914D6EC4}" type="sibTrans" cxnId="{B374803A-F1D8-4C12-8B03-25954CE7DDA9}">
      <dgm:prSet/>
      <dgm:spPr/>
      <dgm:t>
        <a:bodyPr rtlCol="0"/>
        <a:lstStyle/>
        <a:p>
          <a:pPr rtl="0"/>
          <a:endParaRPr lang="en-US"/>
        </a:p>
      </dgm:t>
    </dgm:pt>
    <dgm:pt modelId="{CA2BABAF-EDAA-4496-8316-FD6EA3643E8F}">
      <dgm:prSet phldrT="[Text]" custT="1"/>
      <dgm:spPr/>
      <dgm:t>
        <a:bodyPr/>
        <a:lstStyle/>
        <a:p>
          <a:pPr rtl="0"/>
          <a:r>
            <a:rPr lang="de" sz="2000" dirty="0"/>
            <a:t>Algorithmic benchmarking</a:t>
          </a:r>
        </a:p>
      </dgm:t>
    </dgm:pt>
    <dgm:pt modelId="{2B1B4805-2FB7-402F-86A8-587F29181C18}" type="parTrans" cxnId="{4011B082-09BD-4DD1-A54F-EA5AB249A3C2}">
      <dgm:prSet/>
      <dgm:spPr/>
      <dgm:t>
        <a:bodyPr rtlCol="0"/>
        <a:lstStyle/>
        <a:p>
          <a:pPr rtl="0"/>
          <a:endParaRPr lang="en-US"/>
        </a:p>
      </dgm:t>
    </dgm:pt>
    <dgm:pt modelId="{4498AB02-A1BF-4D28-8918-F87A89CEE23B}" type="sibTrans" cxnId="{4011B082-09BD-4DD1-A54F-EA5AB249A3C2}">
      <dgm:prSet/>
      <dgm:spPr/>
      <dgm:t>
        <a:bodyPr rtlCol="0"/>
        <a:lstStyle/>
        <a:p>
          <a:pPr rtl="0"/>
          <a:endParaRPr lang="en-US"/>
        </a:p>
      </dgm:t>
    </dgm:pt>
    <dgm:pt modelId="{ABC1EDDD-C08B-4F9C-8453-9CEFCC2AF319}">
      <dgm:prSet phldrT="[Text]" custT="1"/>
      <dgm:spPr/>
      <dgm:t>
        <a:bodyPr/>
        <a:lstStyle/>
        <a:p>
          <a:pPr rtl="0"/>
          <a:r>
            <a:rPr lang="de" sz="1600" dirty="0"/>
            <a:t>Performance benchmarking of quantum inspired algorithms against classical baselines.</a:t>
          </a:r>
        </a:p>
      </dgm:t>
    </dgm:pt>
    <dgm:pt modelId="{33D02404-349E-4E82-A8BA-C0A907006883}" type="parTrans" cxnId="{9C4BE375-6187-4BD4-A343-9FC71D796AF1}">
      <dgm:prSet/>
      <dgm:spPr/>
      <dgm:t>
        <a:bodyPr rtlCol="0"/>
        <a:lstStyle/>
        <a:p>
          <a:pPr rtl="0"/>
          <a:endParaRPr lang="en-US"/>
        </a:p>
      </dgm:t>
    </dgm:pt>
    <dgm:pt modelId="{7D85D88C-6545-49D9-9F9D-01270187B165}" type="sibTrans" cxnId="{9C4BE375-6187-4BD4-A343-9FC71D796AF1}">
      <dgm:prSet/>
      <dgm:spPr/>
      <dgm:t>
        <a:bodyPr rtlCol="0"/>
        <a:lstStyle/>
        <a:p>
          <a:pPr rtl="0"/>
          <a:endParaRPr lang="en-US"/>
        </a:p>
      </dgm:t>
    </dgm:pt>
    <dgm:pt modelId="{456A85CC-8AF3-4A8C-8C95-9AABE47D5409}">
      <dgm:prSet phldrT="[Text]" custT="1"/>
      <dgm:spPr/>
      <dgm:t>
        <a:bodyPr/>
        <a:lstStyle/>
        <a:p>
          <a:pPr rtl="0"/>
          <a:r>
            <a:rPr lang="de-DE" sz="1600" dirty="0"/>
            <a:t>F</a:t>
          </a:r>
          <a:r>
            <a:rPr lang="de" sz="1600" dirty="0"/>
            <a:t>it PK and PD seperately, in addition to the joint modeling.</a:t>
          </a:r>
        </a:p>
      </dgm:t>
    </dgm:pt>
    <dgm:pt modelId="{38B7348F-71E1-472F-8283-4F239B8B626E}" type="parTrans" cxnId="{0FE44D2D-EEB4-4293-BFD5-6C601CE86CE3}">
      <dgm:prSet/>
      <dgm:spPr/>
      <dgm:t>
        <a:bodyPr/>
        <a:lstStyle/>
        <a:p>
          <a:endParaRPr lang="de-DE"/>
        </a:p>
      </dgm:t>
    </dgm:pt>
    <dgm:pt modelId="{E6B2FEB5-F368-4C7F-A141-376BDAFF1335}" type="sibTrans" cxnId="{0FE44D2D-EEB4-4293-BFD5-6C601CE86CE3}">
      <dgm:prSet/>
      <dgm:spPr/>
      <dgm:t>
        <a:bodyPr/>
        <a:lstStyle/>
        <a:p>
          <a:endParaRPr lang="de-DE"/>
        </a:p>
      </dgm:t>
    </dgm:pt>
    <dgm:pt modelId="{1D500127-6C8E-480A-B940-63E197E6FBB8}">
      <dgm:prSet phldrT="[Text]" custT="1"/>
      <dgm:spPr/>
      <dgm:t>
        <a:bodyPr/>
        <a:lstStyle/>
        <a:p>
          <a:pPr rtl="0"/>
          <a:r>
            <a:rPr lang="de" sz="2000" dirty="0"/>
            <a:t>Exploration of new approach</a:t>
          </a:r>
        </a:p>
      </dgm:t>
    </dgm:pt>
    <dgm:pt modelId="{C61E36D6-DCEF-49C5-8913-BB8357B03C41}" type="parTrans" cxnId="{9EF22709-A3D7-441B-9BD0-0D114CD92846}">
      <dgm:prSet/>
      <dgm:spPr/>
      <dgm:t>
        <a:bodyPr/>
        <a:lstStyle/>
        <a:p>
          <a:endParaRPr lang="de-DE"/>
        </a:p>
      </dgm:t>
    </dgm:pt>
    <dgm:pt modelId="{17C4F65C-1C60-4D54-A2C5-870993CB0525}" type="sibTrans" cxnId="{9EF22709-A3D7-441B-9BD0-0D114CD92846}">
      <dgm:prSet/>
      <dgm:spPr/>
      <dgm:t>
        <a:bodyPr/>
        <a:lstStyle/>
        <a:p>
          <a:endParaRPr lang="de-DE"/>
        </a:p>
      </dgm:t>
    </dgm:pt>
    <dgm:pt modelId="{D5CD2C6B-8DDA-4E57-A1F3-63F2811A2958}">
      <dgm:prSet phldrT="[Text]" custT="1"/>
      <dgm:spPr/>
      <dgm:t>
        <a:bodyPr/>
        <a:lstStyle/>
        <a:p>
          <a:pPr rtl="0"/>
          <a:r>
            <a:rPr lang="de" sz="1600" dirty="0"/>
            <a:t>Hardware efficiency enhancement.</a:t>
          </a:r>
        </a:p>
      </dgm:t>
    </dgm:pt>
    <dgm:pt modelId="{BD22D3E8-4BB4-4500-A464-159B6839E863}" type="parTrans" cxnId="{8C037AA3-D310-4F0A-93BE-395E64BA387E}">
      <dgm:prSet/>
      <dgm:spPr/>
      <dgm:t>
        <a:bodyPr/>
        <a:lstStyle/>
        <a:p>
          <a:endParaRPr lang="de-DE"/>
        </a:p>
      </dgm:t>
    </dgm:pt>
    <dgm:pt modelId="{B74B2339-FB15-430A-9C7E-8771EFDA807B}" type="sibTrans" cxnId="{8C037AA3-D310-4F0A-93BE-395E64BA387E}">
      <dgm:prSet/>
      <dgm:spPr/>
      <dgm:t>
        <a:bodyPr/>
        <a:lstStyle/>
        <a:p>
          <a:endParaRPr lang="de-DE"/>
        </a:p>
      </dgm:t>
    </dgm:pt>
    <dgm:pt modelId="{A95A8C49-6B25-4411-9554-EC16E7D83D3A}">
      <dgm:prSet phldrT="[Text]" custT="1"/>
      <dgm:spPr/>
      <dgm:t>
        <a:bodyPr/>
        <a:lstStyle/>
        <a:p>
          <a:pPr rtl="0"/>
          <a:r>
            <a:rPr lang="de" sz="1600" dirty="0"/>
            <a:t>Incorporate physics-informed constraintes.</a:t>
          </a:r>
        </a:p>
      </dgm:t>
    </dgm:pt>
    <dgm:pt modelId="{3310B9A6-F07F-4E47-B7FD-C7395DD02743}" type="parTrans" cxnId="{13777F5D-1F08-4E98-9922-9E4A49B6B2FA}">
      <dgm:prSet/>
      <dgm:spPr/>
      <dgm:t>
        <a:bodyPr/>
        <a:lstStyle/>
        <a:p>
          <a:endParaRPr lang="de-DE"/>
        </a:p>
      </dgm:t>
    </dgm:pt>
    <dgm:pt modelId="{D010B4B8-3A33-488D-8422-A707DB6EF87C}" type="sibTrans" cxnId="{13777F5D-1F08-4E98-9922-9E4A49B6B2FA}">
      <dgm:prSet/>
      <dgm:spPr/>
      <dgm:t>
        <a:bodyPr/>
        <a:lstStyle/>
        <a:p>
          <a:endParaRPr lang="de-DE"/>
        </a:p>
      </dgm:t>
    </dgm:pt>
    <dgm:pt modelId="{FA9AB100-7439-43C0-9E0D-1B58A91E2E59}">
      <dgm:prSet phldrT="[Text]" custT="1"/>
      <dgm:spPr/>
      <dgm:t>
        <a:bodyPr/>
        <a:lstStyle/>
        <a:p>
          <a:pPr rtl="0"/>
          <a:r>
            <a:rPr lang="de" sz="1600" dirty="0"/>
            <a:t>Analyze computational efficiency, scalability, etc.</a:t>
          </a:r>
        </a:p>
      </dgm:t>
    </dgm:pt>
    <dgm:pt modelId="{0E49AE71-B63E-4002-93F1-FF13FF37B6AC}" type="parTrans" cxnId="{C572E423-89DC-4FF6-BF7C-D96532ED9F07}">
      <dgm:prSet/>
      <dgm:spPr/>
      <dgm:t>
        <a:bodyPr/>
        <a:lstStyle/>
        <a:p>
          <a:endParaRPr lang="de-DE"/>
        </a:p>
      </dgm:t>
    </dgm:pt>
    <dgm:pt modelId="{000F2E36-251C-4E58-B696-AB079B3E70E3}" type="sibTrans" cxnId="{C572E423-89DC-4FF6-BF7C-D96532ED9F07}">
      <dgm:prSet/>
      <dgm:spPr/>
      <dgm:t>
        <a:bodyPr/>
        <a:lstStyle/>
        <a:p>
          <a:endParaRPr lang="de-DE"/>
        </a:p>
      </dgm:t>
    </dgm:pt>
    <dgm:pt modelId="{7F7D3F0A-88AE-44AB-92BC-B1AEC7CDD5CE}" type="pres">
      <dgm:prSet presAssocID="{B6A966AA-C2D0-420D-89FC-1A1AB0AD4072}" presName="Name0" presStyleCnt="0">
        <dgm:presLayoutVars>
          <dgm:dir/>
          <dgm:resizeHandles val="exact"/>
        </dgm:presLayoutVars>
      </dgm:prSet>
      <dgm:spPr/>
    </dgm:pt>
    <dgm:pt modelId="{1321859E-820F-42A1-A815-96F9E1091C18}" type="pres">
      <dgm:prSet presAssocID="{B6A966AA-C2D0-420D-89FC-1A1AB0AD4072}" presName="arrow" presStyleLbl="bgShp" presStyleIdx="0" presStyleCnt="1" custScaleY="57952" custLinFactNeighborY="1"/>
      <dgm:spPr/>
    </dgm:pt>
    <dgm:pt modelId="{0C0EFEA6-53DB-4B11-B914-678B897CA613}" type="pres">
      <dgm:prSet presAssocID="{B6A966AA-C2D0-420D-89FC-1A1AB0AD4072}" presName="points" presStyleCnt="0"/>
      <dgm:spPr/>
    </dgm:pt>
    <dgm:pt modelId="{D1F8120B-2014-4539-8DB2-DF72EA65305F}" type="pres">
      <dgm:prSet presAssocID="{45D50368-372D-4F79-95B9-B27BD239F0F6}" presName="compositeA" presStyleCnt="0"/>
      <dgm:spPr/>
    </dgm:pt>
    <dgm:pt modelId="{7103C4FE-7A4B-41EF-8814-669D0064B6EF}" type="pres">
      <dgm:prSet presAssocID="{45D50368-372D-4F79-95B9-B27BD239F0F6}" presName="textA" presStyleLbl="revTx" presStyleIdx="0" presStyleCnt="4">
        <dgm:presLayoutVars>
          <dgm:bulletEnabled val="1"/>
        </dgm:presLayoutVars>
      </dgm:prSet>
      <dgm:spPr/>
    </dgm:pt>
    <dgm:pt modelId="{69242FCE-B1A3-4CB0-90C2-CB5EC309668C}" type="pres">
      <dgm:prSet presAssocID="{45D50368-372D-4F79-95B9-B27BD239F0F6}" presName="circleA" presStyleLbl="node1" presStyleIdx="0" presStyleCnt="4" custScaleX="84245" custScaleY="84245"/>
      <dgm:spPr/>
    </dgm:pt>
    <dgm:pt modelId="{301F205F-64EC-4B0E-A2AD-D5977C935AF4}" type="pres">
      <dgm:prSet presAssocID="{45D50368-372D-4F79-95B9-B27BD239F0F6}" presName="spaceA" presStyleCnt="0"/>
      <dgm:spPr/>
    </dgm:pt>
    <dgm:pt modelId="{B3AB7B4B-B32A-45B9-A77C-F2AACFD79CA5}" type="pres">
      <dgm:prSet presAssocID="{508ABF25-4B40-405C-9E88-248ED8B31B83}" presName="space" presStyleCnt="0"/>
      <dgm:spPr/>
    </dgm:pt>
    <dgm:pt modelId="{9B80AA7C-AE0D-4517-8F0E-3798D9078ECA}" type="pres">
      <dgm:prSet presAssocID="{196543C5-093B-4437-B406-DBE4B882EA97}" presName="compositeB" presStyleCnt="0"/>
      <dgm:spPr/>
    </dgm:pt>
    <dgm:pt modelId="{C72ECC98-97C1-4FA6-9751-2F88545F8213}" type="pres">
      <dgm:prSet presAssocID="{196543C5-093B-4437-B406-DBE4B882EA97}" presName="textB" presStyleLbl="revTx" presStyleIdx="1" presStyleCnt="4">
        <dgm:presLayoutVars>
          <dgm:bulletEnabled val="1"/>
        </dgm:presLayoutVars>
      </dgm:prSet>
      <dgm:spPr/>
    </dgm:pt>
    <dgm:pt modelId="{8A3CF5DF-2912-4784-8B16-20EF1087B16D}" type="pres">
      <dgm:prSet presAssocID="{196543C5-093B-4437-B406-DBE4B882EA97}" presName="circleB" presStyleLbl="node1" presStyleIdx="1" presStyleCnt="4" custScaleX="84245" custScaleY="84245"/>
      <dgm:spPr/>
    </dgm:pt>
    <dgm:pt modelId="{AEB44FDA-4D40-47A5-BEE0-4EF9F97BF5D2}" type="pres">
      <dgm:prSet presAssocID="{196543C5-093B-4437-B406-DBE4B882EA97}" presName="spaceB" presStyleCnt="0"/>
      <dgm:spPr/>
    </dgm:pt>
    <dgm:pt modelId="{66B84C84-45A2-4C61-AA12-3A3F75DB82F8}" type="pres">
      <dgm:prSet presAssocID="{F264F018-7FB9-43EC-B595-B986D351AD7B}" presName="space" presStyleCnt="0"/>
      <dgm:spPr/>
    </dgm:pt>
    <dgm:pt modelId="{8CEF5A46-4D3D-4D9F-B7F4-405723F5505C}" type="pres">
      <dgm:prSet presAssocID="{CA2BABAF-EDAA-4496-8316-FD6EA3643E8F}" presName="compositeA" presStyleCnt="0"/>
      <dgm:spPr/>
    </dgm:pt>
    <dgm:pt modelId="{0EA8ECEB-4BEA-4EA4-A72E-9427A4EDF870}" type="pres">
      <dgm:prSet presAssocID="{CA2BABAF-EDAA-4496-8316-FD6EA3643E8F}" presName="textA" presStyleLbl="revTx" presStyleIdx="2" presStyleCnt="4" custScaleX="115061">
        <dgm:presLayoutVars>
          <dgm:bulletEnabled val="1"/>
        </dgm:presLayoutVars>
      </dgm:prSet>
      <dgm:spPr/>
    </dgm:pt>
    <dgm:pt modelId="{AE8B9E76-450B-4587-ADD0-D709E0D11B62}" type="pres">
      <dgm:prSet presAssocID="{CA2BABAF-EDAA-4496-8316-FD6EA3643E8F}" presName="circleA" presStyleLbl="node1" presStyleIdx="2" presStyleCnt="4" custScaleX="84245" custScaleY="84245"/>
      <dgm:spPr/>
    </dgm:pt>
    <dgm:pt modelId="{7E02D670-50CE-4DE9-9D99-A3113C1CA49F}" type="pres">
      <dgm:prSet presAssocID="{CA2BABAF-EDAA-4496-8316-FD6EA3643E8F}" presName="spaceA" presStyleCnt="0"/>
      <dgm:spPr/>
    </dgm:pt>
    <dgm:pt modelId="{14A25DB1-829A-4507-A2E7-AC5EB0C98D0C}" type="pres">
      <dgm:prSet presAssocID="{4498AB02-A1BF-4D28-8918-F87A89CEE23B}" presName="space" presStyleCnt="0"/>
      <dgm:spPr/>
    </dgm:pt>
    <dgm:pt modelId="{69F1DF75-08D4-4D0C-9464-D19CEDB8CFE9}" type="pres">
      <dgm:prSet presAssocID="{1D500127-6C8E-480A-B940-63E197E6FBB8}" presName="compositeB" presStyleCnt="0"/>
      <dgm:spPr/>
    </dgm:pt>
    <dgm:pt modelId="{E48360A1-4D1F-4354-9BB5-1425761B5A7C}" type="pres">
      <dgm:prSet presAssocID="{1D500127-6C8E-480A-B940-63E197E6FBB8}" presName="textB" presStyleLbl="revTx" presStyleIdx="3" presStyleCnt="4">
        <dgm:presLayoutVars>
          <dgm:bulletEnabled val="1"/>
        </dgm:presLayoutVars>
      </dgm:prSet>
      <dgm:spPr/>
    </dgm:pt>
    <dgm:pt modelId="{5ED0AFD5-54DA-4AC1-A2BF-F4728208FD4C}" type="pres">
      <dgm:prSet presAssocID="{1D500127-6C8E-480A-B940-63E197E6FBB8}" presName="circleB" presStyleLbl="node1" presStyleIdx="3" presStyleCnt="4" custScaleX="84245" custScaleY="84245"/>
      <dgm:spPr/>
    </dgm:pt>
    <dgm:pt modelId="{22679091-1EE6-4120-8F11-E3CBE9EB32C0}" type="pres">
      <dgm:prSet presAssocID="{1D500127-6C8E-480A-B940-63E197E6FBB8}" presName="spaceB" presStyleCnt="0"/>
      <dgm:spPr/>
    </dgm:pt>
  </dgm:ptLst>
  <dgm:cxnLst>
    <dgm:cxn modelId="{9EF22709-A3D7-441B-9BD0-0D114CD92846}" srcId="{B6A966AA-C2D0-420D-89FC-1A1AB0AD4072}" destId="{1D500127-6C8E-480A-B940-63E197E6FBB8}" srcOrd="3" destOrd="0" parTransId="{C61E36D6-DCEF-49C5-8913-BB8357B03C41}" sibTransId="{17C4F65C-1C60-4D54-A2C5-870993CB0525}"/>
    <dgm:cxn modelId="{C572E423-89DC-4FF6-BF7C-D96532ED9F07}" srcId="{CA2BABAF-EDAA-4496-8316-FD6EA3643E8F}" destId="{FA9AB100-7439-43C0-9E0D-1B58A91E2E59}" srcOrd="1" destOrd="0" parTransId="{0E49AE71-B63E-4002-93F1-FF13FF37B6AC}" sibTransId="{000F2E36-251C-4E58-B696-AB079B3E70E3}"/>
    <dgm:cxn modelId="{0FE44D2D-EEB4-4293-BFD5-6C601CE86CE3}" srcId="{45D50368-372D-4F79-95B9-B27BD239F0F6}" destId="{456A85CC-8AF3-4A8C-8C95-9AABE47D5409}" srcOrd="1" destOrd="0" parTransId="{38B7348F-71E1-472F-8283-4F239B8B626E}" sibTransId="{E6B2FEB5-F368-4C7F-A141-376BDAFF1335}"/>
    <dgm:cxn modelId="{A5BC9837-742A-4DE9-8638-5A1DDD83EB59}" type="presOf" srcId="{D5CD2C6B-8DDA-4E57-A1F3-63F2811A2958}" destId="{E48360A1-4D1F-4354-9BB5-1425761B5A7C}" srcOrd="0" destOrd="1" presId="urn:microsoft.com/office/officeart/2005/8/layout/hProcess1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07B78F3A-5833-4BB1-BD5C-894246707F50}" type="presOf" srcId="{ABC1EDDD-C08B-4F9C-8453-9CEFCC2AF319}" destId="{0EA8ECEB-4BEA-4EA4-A72E-9427A4EDF870}" srcOrd="0" destOrd="1" presId="urn:microsoft.com/office/officeart/2005/8/layout/hProcess11"/>
    <dgm:cxn modelId="{A531305B-4EF2-40A3-8256-DD93842A90E3}" type="presOf" srcId="{FA9AB100-7439-43C0-9E0D-1B58A91E2E59}" destId="{0EA8ECEB-4BEA-4EA4-A72E-9427A4EDF870}" srcOrd="0" destOrd="2" presId="urn:microsoft.com/office/officeart/2005/8/layout/hProcess11"/>
    <dgm:cxn modelId="{35A9E35B-100A-4839-89C6-2FBB5B5AC453}" type="presOf" srcId="{A95A8C49-6B25-4411-9554-EC16E7D83D3A}" destId="{E48360A1-4D1F-4354-9BB5-1425761B5A7C}" srcOrd="0" destOrd="2" presId="urn:microsoft.com/office/officeart/2005/8/layout/hProcess11"/>
    <dgm:cxn modelId="{13777F5D-1F08-4E98-9922-9E4A49B6B2FA}" srcId="{1D500127-6C8E-480A-B940-63E197E6FBB8}" destId="{A95A8C49-6B25-4411-9554-EC16E7D83D3A}" srcOrd="1" destOrd="0" parTransId="{3310B9A6-F07F-4E47-B7FD-C7395DD02743}" sibTransId="{D010B4B8-3A33-488D-8422-A707DB6EF87C}"/>
    <dgm:cxn modelId="{6AA8BF5E-5BA7-47E5-9623-26453FE1690D}" type="presOf" srcId="{45D50368-372D-4F79-95B9-B27BD239F0F6}" destId="{7103C4FE-7A4B-41EF-8814-669D0064B6EF}" srcOrd="0" destOrd="0" presId="urn:microsoft.com/office/officeart/2005/8/layout/hProcess11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8AF7704F-B285-4A9C-BA90-65BEC6653B6C}" type="presOf" srcId="{B6A966AA-C2D0-420D-89FC-1A1AB0AD4072}" destId="{7F7D3F0A-88AE-44AB-92BC-B1AEC7CDD5CE}" srcOrd="0" destOrd="0" presId="urn:microsoft.com/office/officeart/2005/8/layout/hProcess1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4217A295-55CD-4B70-A944-DF93E3CCB496}" type="presOf" srcId="{1D500127-6C8E-480A-B940-63E197E6FBB8}" destId="{E48360A1-4D1F-4354-9BB5-1425761B5A7C}" srcOrd="0" destOrd="0" presId="urn:microsoft.com/office/officeart/2005/8/layout/hProcess11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082B38A2-D433-4BC5-834D-9DD9C3B5CA11}" type="presOf" srcId="{C485168C-07AD-4DE6-B17E-1E96E93777D7}" destId="{C72ECC98-97C1-4FA6-9751-2F88545F8213}" srcOrd="0" destOrd="1" presId="urn:microsoft.com/office/officeart/2005/8/layout/hProcess11"/>
    <dgm:cxn modelId="{8C037AA3-D310-4F0A-93BE-395E64BA387E}" srcId="{1D500127-6C8E-480A-B940-63E197E6FBB8}" destId="{D5CD2C6B-8DDA-4E57-A1F3-63F2811A2958}" srcOrd="0" destOrd="0" parTransId="{BD22D3E8-4BB4-4500-A464-159B6839E863}" sibTransId="{B74B2339-FB15-430A-9C7E-8771EFDA807B}"/>
    <dgm:cxn modelId="{DB54B0BE-29B6-41BB-B32A-28B703A5DCDF}" type="presOf" srcId="{CA2BABAF-EDAA-4496-8316-FD6EA3643E8F}" destId="{0EA8ECEB-4BEA-4EA4-A72E-9427A4EDF870}" srcOrd="0" destOrd="0" presId="urn:microsoft.com/office/officeart/2005/8/layout/hProcess11"/>
    <dgm:cxn modelId="{BF7992C3-2C55-47B2-A36F-AF2461D90B48}" type="presOf" srcId="{15FCB7DF-D0D3-43D8-8FE5-E5FFDED6264E}" destId="{7103C4FE-7A4B-41EF-8814-669D0064B6EF}" srcOrd="0" destOrd="1" presId="urn:microsoft.com/office/officeart/2005/8/layout/hProcess11"/>
    <dgm:cxn modelId="{41017DD6-36BB-406B-A0E1-78362E26673F}" type="presOf" srcId="{456A85CC-8AF3-4A8C-8C95-9AABE47D5409}" destId="{7103C4FE-7A4B-41EF-8814-669D0064B6EF}" srcOrd="0" destOrd="2" presId="urn:microsoft.com/office/officeart/2005/8/layout/hProcess11"/>
    <dgm:cxn modelId="{361EAEFA-BA0F-45E1-AC7C-9A948B0DBA26}" type="presOf" srcId="{196543C5-093B-4437-B406-DBE4B882EA97}" destId="{C72ECC98-97C1-4FA6-9751-2F88545F8213}" srcOrd="0" destOrd="0" presId="urn:microsoft.com/office/officeart/2005/8/layout/hProcess11"/>
    <dgm:cxn modelId="{8DA38EBD-854F-4F74-852B-237B7C47845C}" type="presParOf" srcId="{7F7D3F0A-88AE-44AB-92BC-B1AEC7CDD5CE}" destId="{1321859E-820F-42A1-A815-96F9E1091C18}" srcOrd="0" destOrd="0" presId="urn:microsoft.com/office/officeart/2005/8/layout/hProcess11"/>
    <dgm:cxn modelId="{34AF483A-CD3D-4139-9660-337C11682545}" type="presParOf" srcId="{7F7D3F0A-88AE-44AB-92BC-B1AEC7CDD5CE}" destId="{0C0EFEA6-53DB-4B11-B914-678B897CA613}" srcOrd="1" destOrd="0" presId="urn:microsoft.com/office/officeart/2005/8/layout/hProcess11"/>
    <dgm:cxn modelId="{72ED3A15-CDD8-4A3C-A2A9-BF3A58341952}" type="presParOf" srcId="{0C0EFEA6-53DB-4B11-B914-678B897CA613}" destId="{D1F8120B-2014-4539-8DB2-DF72EA65305F}" srcOrd="0" destOrd="0" presId="urn:microsoft.com/office/officeart/2005/8/layout/hProcess11"/>
    <dgm:cxn modelId="{7E8821A5-E791-485E-BCD0-787D423178EB}" type="presParOf" srcId="{D1F8120B-2014-4539-8DB2-DF72EA65305F}" destId="{7103C4FE-7A4B-41EF-8814-669D0064B6EF}" srcOrd="0" destOrd="0" presId="urn:microsoft.com/office/officeart/2005/8/layout/hProcess11"/>
    <dgm:cxn modelId="{48BE0C35-53D7-4C82-9138-B63E4EAA9AAC}" type="presParOf" srcId="{D1F8120B-2014-4539-8DB2-DF72EA65305F}" destId="{69242FCE-B1A3-4CB0-90C2-CB5EC309668C}" srcOrd="1" destOrd="0" presId="urn:microsoft.com/office/officeart/2005/8/layout/hProcess11"/>
    <dgm:cxn modelId="{EA791A6C-F818-4A57-B5E9-7F127A435053}" type="presParOf" srcId="{D1F8120B-2014-4539-8DB2-DF72EA65305F}" destId="{301F205F-64EC-4B0E-A2AD-D5977C935AF4}" srcOrd="2" destOrd="0" presId="urn:microsoft.com/office/officeart/2005/8/layout/hProcess11"/>
    <dgm:cxn modelId="{BCE83C92-1ADE-49EA-9783-31FBE99EF89A}" type="presParOf" srcId="{0C0EFEA6-53DB-4B11-B914-678B897CA613}" destId="{B3AB7B4B-B32A-45B9-A77C-F2AACFD79CA5}" srcOrd="1" destOrd="0" presId="urn:microsoft.com/office/officeart/2005/8/layout/hProcess11"/>
    <dgm:cxn modelId="{10405274-124C-494F-8C0D-506BAFB09DBF}" type="presParOf" srcId="{0C0EFEA6-53DB-4B11-B914-678B897CA613}" destId="{9B80AA7C-AE0D-4517-8F0E-3798D9078ECA}" srcOrd="2" destOrd="0" presId="urn:microsoft.com/office/officeart/2005/8/layout/hProcess11"/>
    <dgm:cxn modelId="{401D2F6C-42FE-4613-B6F6-AD3C75D2E239}" type="presParOf" srcId="{9B80AA7C-AE0D-4517-8F0E-3798D9078ECA}" destId="{C72ECC98-97C1-4FA6-9751-2F88545F8213}" srcOrd="0" destOrd="0" presId="urn:microsoft.com/office/officeart/2005/8/layout/hProcess11"/>
    <dgm:cxn modelId="{321C72ED-CBA3-45FB-8E69-E094BF968941}" type="presParOf" srcId="{9B80AA7C-AE0D-4517-8F0E-3798D9078ECA}" destId="{8A3CF5DF-2912-4784-8B16-20EF1087B16D}" srcOrd="1" destOrd="0" presId="urn:microsoft.com/office/officeart/2005/8/layout/hProcess11"/>
    <dgm:cxn modelId="{0D899CC1-C858-4BCC-B006-CC16441408DF}" type="presParOf" srcId="{9B80AA7C-AE0D-4517-8F0E-3798D9078ECA}" destId="{AEB44FDA-4D40-47A5-BEE0-4EF9F97BF5D2}" srcOrd="2" destOrd="0" presId="urn:microsoft.com/office/officeart/2005/8/layout/hProcess11"/>
    <dgm:cxn modelId="{FDAA833C-2E65-4304-924E-64748225485B}" type="presParOf" srcId="{0C0EFEA6-53DB-4B11-B914-678B897CA613}" destId="{66B84C84-45A2-4C61-AA12-3A3F75DB82F8}" srcOrd="3" destOrd="0" presId="urn:microsoft.com/office/officeart/2005/8/layout/hProcess11"/>
    <dgm:cxn modelId="{D83540C9-06B8-40EA-A8E0-2794F55C39C7}" type="presParOf" srcId="{0C0EFEA6-53DB-4B11-B914-678B897CA613}" destId="{8CEF5A46-4D3D-4D9F-B7F4-405723F5505C}" srcOrd="4" destOrd="0" presId="urn:microsoft.com/office/officeart/2005/8/layout/hProcess11"/>
    <dgm:cxn modelId="{FB439050-15F1-4537-A1FA-F997BD091F75}" type="presParOf" srcId="{8CEF5A46-4D3D-4D9F-B7F4-405723F5505C}" destId="{0EA8ECEB-4BEA-4EA4-A72E-9427A4EDF870}" srcOrd="0" destOrd="0" presId="urn:microsoft.com/office/officeart/2005/8/layout/hProcess11"/>
    <dgm:cxn modelId="{6AAB53B1-A642-4031-8120-3239C250352B}" type="presParOf" srcId="{8CEF5A46-4D3D-4D9F-B7F4-405723F5505C}" destId="{AE8B9E76-450B-4587-ADD0-D709E0D11B62}" srcOrd="1" destOrd="0" presId="urn:microsoft.com/office/officeart/2005/8/layout/hProcess11"/>
    <dgm:cxn modelId="{1A25CE07-3E47-473E-8459-BC11DAA64B41}" type="presParOf" srcId="{8CEF5A46-4D3D-4D9F-B7F4-405723F5505C}" destId="{7E02D670-50CE-4DE9-9D99-A3113C1CA49F}" srcOrd="2" destOrd="0" presId="urn:microsoft.com/office/officeart/2005/8/layout/hProcess11"/>
    <dgm:cxn modelId="{2EC6B5A1-94AF-40C9-8EDB-42FC1CAA449B}" type="presParOf" srcId="{0C0EFEA6-53DB-4B11-B914-678B897CA613}" destId="{14A25DB1-829A-4507-A2E7-AC5EB0C98D0C}" srcOrd="5" destOrd="0" presId="urn:microsoft.com/office/officeart/2005/8/layout/hProcess11"/>
    <dgm:cxn modelId="{224FD764-E3E6-43D1-B46D-958E5146475A}" type="presParOf" srcId="{0C0EFEA6-53DB-4B11-B914-678B897CA613}" destId="{69F1DF75-08D4-4D0C-9464-D19CEDB8CFE9}" srcOrd="6" destOrd="0" presId="urn:microsoft.com/office/officeart/2005/8/layout/hProcess11"/>
    <dgm:cxn modelId="{286960D1-1726-47AC-A2C1-4AC4890F933B}" type="presParOf" srcId="{69F1DF75-08D4-4D0C-9464-D19CEDB8CFE9}" destId="{E48360A1-4D1F-4354-9BB5-1425761B5A7C}" srcOrd="0" destOrd="0" presId="urn:microsoft.com/office/officeart/2005/8/layout/hProcess11"/>
    <dgm:cxn modelId="{11AE144C-C30C-4476-A72B-2277F1ECEF98}" type="presParOf" srcId="{69F1DF75-08D4-4D0C-9464-D19CEDB8CFE9}" destId="{5ED0AFD5-54DA-4AC1-A2BF-F4728208FD4C}" srcOrd="1" destOrd="0" presId="urn:microsoft.com/office/officeart/2005/8/layout/hProcess11"/>
    <dgm:cxn modelId="{1840D0A0-1799-429D-AB47-B47634CFE3A4}" type="presParOf" srcId="{69F1DF75-08D4-4D0C-9464-D19CEDB8CFE9}" destId="{22679091-1EE6-4120-8F11-E3CBE9EB32C0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1859E-820F-42A1-A815-96F9E1091C18}">
      <dsp:nvSpPr>
        <dsp:cNvPr id="0" name=""/>
        <dsp:cNvSpPr/>
      </dsp:nvSpPr>
      <dsp:spPr>
        <a:xfrm>
          <a:off x="0" y="1541977"/>
          <a:ext cx="10245939" cy="93059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3C4FE-7A4B-41EF-8814-669D0064B6EF}">
      <dsp:nvSpPr>
        <dsp:cNvPr id="0" name=""/>
        <dsp:cNvSpPr/>
      </dsp:nvSpPr>
      <dsp:spPr>
        <a:xfrm>
          <a:off x="2047" y="0"/>
          <a:ext cx="2143242" cy="160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" sz="2000" kern="1200" dirty="0"/>
            <a:t>Completeness of existing algorithm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E</a:t>
          </a:r>
          <a:r>
            <a:rPr lang="de" sz="1600" kern="1200" dirty="0"/>
            <a:t>xtended experiments for uncertainty estimations.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F</a:t>
          </a:r>
          <a:r>
            <a:rPr lang="de" sz="1600" kern="1200" dirty="0"/>
            <a:t>it PK and PD seperately, in addition to the joint modeling.</a:t>
          </a:r>
        </a:p>
      </dsp:txBody>
      <dsp:txXfrm>
        <a:off x="2047" y="0"/>
        <a:ext cx="2143242" cy="1605808"/>
      </dsp:txXfrm>
    </dsp:sp>
    <dsp:sp modelId="{69242FCE-B1A3-4CB0-90C2-CB5EC309668C}">
      <dsp:nvSpPr>
        <dsp:cNvPr id="0" name=""/>
        <dsp:cNvSpPr/>
      </dsp:nvSpPr>
      <dsp:spPr>
        <a:xfrm>
          <a:off x="904567" y="1838159"/>
          <a:ext cx="338203" cy="338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ECC98-97C1-4FA6-9751-2F88545F8213}">
      <dsp:nvSpPr>
        <dsp:cNvPr id="0" name=""/>
        <dsp:cNvSpPr/>
      </dsp:nvSpPr>
      <dsp:spPr>
        <a:xfrm>
          <a:off x="2252452" y="2408713"/>
          <a:ext cx="2143242" cy="160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" sz="2000" kern="1200" dirty="0"/>
            <a:t>Extension of </a:t>
          </a:r>
          <a:r>
            <a:rPr lang="de" kern="1200" dirty="0"/>
            <a:t>Quantum</a:t>
          </a:r>
          <a:r>
            <a:rPr lang="de" sz="2000" kern="1200" dirty="0"/>
            <a:t> inspired algorithm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" sz="1600" kern="1200" dirty="0"/>
            <a:t>Try neural ODE based training scheme.</a:t>
          </a:r>
        </a:p>
      </dsp:txBody>
      <dsp:txXfrm>
        <a:off x="2252452" y="2408713"/>
        <a:ext cx="2143242" cy="1605808"/>
      </dsp:txXfrm>
    </dsp:sp>
    <dsp:sp modelId="{8A3CF5DF-2912-4784-8B16-20EF1087B16D}">
      <dsp:nvSpPr>
        <dsp:cNvPr id="0" name=""/>
        <dsp:cNvSpPr/>
      </dsp:nvSpPr>
      <dsp:spPr>
        <a:xfrm>
          <a:off x="3154972" y="1838159"/>
          <a:ext cx="338203" cy="338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8ECEB-4BEA-4EA4-A72E-9427A4EDF870}">
      <dsp:nvSpPr>
        <dsp:cNvPr id="0" name=""/>
        <dsp:cNvSpPr/>
      </dsp:nvSpPr>
      <dsp:spPr>
        <a:xfrm>
          <a:off x="4502857" y="0"/>
          <a:ext cx="2466036" cy="160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" sz="2000" kern="1200" dirty="0"/>
            <a:t>Algorithmic benchmarking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" sz="1600" kern="1200" dirty="0"/>
            <a:t>Performance benchmarking of quantum inspired algorithms against classical baselines.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" sz="1600" kern="1200" dirty="0"/>
            <a:t>Analyze computational efficiency, scalability, etc.</a:t>
          </a:r>
        </a:p>
      </dsp:txBody>
      <dsp:txXfrm>
        <a:off x="4502857" y="0"/>
        <a:ext cx="2466036" cy="1605808"/>
      </dsp:txXfrm>
    </dsp:sp>
    <dsp:sp modelId="{AE8B9E76-450B-4587-ADD0-D709E0D11B62}">
      <dsp:nvSpPr>
        <dsp:cNvPr id="0" name=""/>
        <dsp:cNvSpPr/>
      </dsp:nvSpPr>
      <dsp:spPr>
        <a:xfrm>
          <a:off x="5566773" y="1838159"/>
          <a:ext cx="338203" cy="338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60A1-4D1F-4354-9BB5-1425761B5A7C}">
      <dsp:nvSpPr>
        <dsp:cNvPr id="0" name=""/>
        <dsp:cNvSpPr/>
      </dsp:nvSpPr>
      <dsp:spPr>
        <a:xfrm>
          <a:off x="7076055" y="2408713"/>
          <a:ext cx="2143242" cy="160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" sz="2000" kern="1200" dirty="0"/>
            <a:t>Exploration of new approach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" sz="1600" kern="1200" dirty="0"/>
            <a:t>Hardware efficiency enhancement.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" sz="1600" kern="1200" dirty="0"/>
            <a:t>Incorporate physics-informed constraintes.</a:t>
          </a:r>
        </a:p>
      </dsp:txBody>
      <dsp:txXfrm>
        <a:off x="7076055" y="2408713"/>
        <a:ext cx="2143242" cy="1605808"/>
      </dsp:txXfrm>
    </dsp:sp>
    <dsp:sp modelId="{5ED0AFD5-54DA-4AC1-A2BF-F4728208FD4C}">
      <dsp:nvSpPr>
        <dsp:cNvPr id="0" name=""/>
        <dsp:cNvSpPr/>
      </dsp:nvSpPr>
      <dsp:spPr>
        <a:xfrm>
          <a:off x="7978575" y="1838159"/>
          <a:ext cx="338203" cy="338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F95820-84BB-3447-8286-60A51307E7F2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08FC54-6AE4-6A4A-9756-823A0F1BE5A6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good number of population has the biomarker suppressed below the clinical threshold.</a:t>
            </a:r>
          </a:p>
        </p:txBody>
      </p:sp>
    </p:spTree>
    <p:extLst>
      <p:ext uri="{BB962C8B-B14F-4D97-AF65-F5344CB8AC3E}">
        <p14:creationId xmlns:p14="http://schemas.microsoft.com/office/powerpoint/2010/main" val="305301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>
            <a:extLst>
              <a:ext uri="{FF2B5EF4-FFF2-40B4-BE49-F238E27FC236}">
                <a16:creationId xmlns:a16="http://schemas.microsoft.com/office/drawing/2014/main" id="{76609C33-D605-6146-1378-F67C572F05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320"/>
            <a:ext cx="10515600" cy="4023360"/>
          </a:xfrm>
        </p:spPr>
        <p:txBody>
          <a:bodyPr rtlCol="0" anchor="ctr"/>
          <a:lstStyle>
            <a:lvl1pPr algn="ctr">
              <a:defRPr sz="5400" spc="300" baseline="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 rtlCol="0"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DDC5B68-548C-395D-B9A9-EA694F6CB59F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848" y="1097280"/>
            <a:ext cx="4572000" cy="1828800"/>
          </a:xfrm>
          <a:noFill/>
        </p:spPr>
        <p:txBody>
          <a:bodyPr lIns="0" tIns="0" rIns="0" bIns="0" rtlCol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3172968"/>
            <a:ext cx="10076688" cy="3108960"/>
          </a:xfrm>
          <a:noFill/>
        </p:spPr>
        <p:txBody>
          <a:bodyPr lIns="0" tIns="0" rIns="0" bIns="0" rtlCol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572000" cy="3429000"/>
          </a:xfrm>
          <a:noFill/>
        </p:spPr>
        <p:txBody>
          <a:bodyPr lIns="0" tIns="0" rIns="0" bIns="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400"/>
              </a:spcBef>
              <a:buSzPct val="80000"/>
              <a:defRPr sz="1800" b="1"/>
            </a:lvl1pPr>
            <a:lvl2pPr marL="4572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2pPr>
            <a:lvl3pPr marL="914400">
              <a:lnSpc>
                <a:spcPct val="90000"/>
              </a:lnSpc>
              <a:spcBef>
                <a:spcPts val="1400"/>
              </a:spcBef>
              <a:buSzPct val="80000"/>
              <a:defRPr sz="1800"/>
            </a:lvl3pPr>
            <a:lvl4pPr marL="9144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4pPr>
            <a:lvl5pPr marL="1371600">
              <a:lnSpc>
                <a:spcPct val="90000"/>
              </a:lnSpc>
              <a:spcBef>
                <a:spcPts val="1400"/>
              </a:spcBef>
              <a:buSzPct val="80000"/>
              <a:defRPr sz="18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064" y="2377440"/>
            <a:ext cx="4645152" cy="3429000"/>
          </a:xfrm>
          <a:noFill/>
        </p:spPr>
        <p:txBody>
          <a:bodyPr lIns="0" tIns="0" rIns="0" bIns="0" rtlCol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800"/>
            </a:lvl2pPr>
            <a:lvl3pPr marL="1371600">
              <a:buSzPct val="80000"/>
              <a:defRPr sz="1800"/>
            </a:lvl3pPr>
            <a:lvl4pPr marL="1828800">
              <a:buSzPct val="80000"/>
              <a:defRPr sz="1800"/>
            </a:lvl4pPr>
            <a:lvl5pPr marL="2286000">
              <a:buSzPct val="80000"/>
              <a:defRPr sz="18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424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659BA83-0C6E-2A70-AED3-E386CAB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601200" cy="914400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8" name="Tabellenplatzhalter 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80160" y="2377440"/>
            <a:ext cx="9619488" cy="3429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D612406-06E6-DCE4-7F2F-D98836A802A6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89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 rtlCol="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 rtlCol="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 cap="all" baseline="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Gerader Verbinder 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9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bemerk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</p:spPr>
        <p:txBody>
          <a:bodyPr wrap="square" bIns="0" rtlCol="0" anchor="ctr">
            <a:noAutofit/>
          </a:bodyPr>
          <a:lstStyle>
            <a:lvl1pPr algn="ctr">
              <a:defRPr sz="54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</p:spPr>
        <p:txBody>
          <a:bodyPr rtlCol="0" anchor="t"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rtlCol="0"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CE7D81-1954-1B1F-C0AC-21C85AFD3C1E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738F023-8BDF-71DB-D6AB-776F7C6413B2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3581400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  <a:gd name="connsiteX4" fmla="*/ 0 w 3581400"/>
              <a:gd name="connsiteY4" fmla="*/ 6172201 h 6858000"/>
              <a:gd name="connsiteX5" fmla="*/ 2971800 w 3581400"/>
              <a:gd name="connsiteY5" fmla="*/ 6172201 h 6858000"/>
              <a:gd name="connsiteX6" fmla="*/ 2971800 w 3581400"/>
              <a:gd name="connsiteY6" fmla="*/ 685800 h 6858000"/>
              <a:gd name="connsiteX7" fmla="*/ 0 w 3581400"/>
              <a:gd name="connsiteY7" fmla="*/ 685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2" name="Titel 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 rtlCol="0"/>
          <a:lstStyle>
            <a:lvl1pPr>
              <a:defRPr sz="3200" spc="300" baseline="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3566160"/>
            <a:ext cx="4114800" cy="2651760"/>
          </a:xfrm>
        </p:spPr>
        <p:txBody>
          <a:bodyPr rtlCol="0">
            <a:normAutofit/>
          </a:bodyPr>
          <a:lstStyle>
            <a:lvl1pPr marL="457200" indent="-457200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cap="all" spc="0" baseline="0"/>
            </a:lvl1pPr>
            <a:lvl2pPr marL="914400">
              <a:defRPr spc="0" baseline="0"/>
            </a:lvl2pPr>
            <a:lvl3pPr marL="1371600">
              <a:defRPr spc="0" baseline="0"/>
            </a:lvl3pPr>
            <a:lvl4pPr marL="1828800">
              <a:defRPr spc="0" baseline="0"/>
            </a:lvl4pPr>
            <a:lvl5pPr marL="2286000">
              <a:defRPr spc="0" baseline="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7568" y="1435608"/>
            <a:ext cx="5897880" cy="3977640"/>
          </a:xfr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23EB7E3-3953-BAB4-1B15-383082C6C31E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</p:spPr>
        <p:txBody>
          <a:bodyPr rtlCol="0" anchor="ctr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236829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03AD4F0-8C4C-FC68-2450-06419A6D0131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 14">
            <a:extLst>
              <a:ext uri="{FF2B5EF4-FFF2-40B4-BE49-F238E27FC236}">
                <a16:creationId xmlns:a16="http://schemas.microsoft.com/office/drawing/2014/main" id="{A510974D-B222-2876-052D-21F0E075D288}"/>
              </a:ext>
            </a:extLst>
          </p:cNvPr>
          <p:cNvSpPr/>
          <p:nvPr userDrawn="1"/>
        </p:nvSpPr>
        <p:spPr>
          <a:xfrm>
            <a:off x="0" y="0"/>
            <a:ext cx="12192000" cy="4457700"/>
          </a:xfrm>
          <a:custGeom>
            <a:avLst/>
            <a:gdLst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0 w 12192000"/>
              <a:gd name="connsiteY7" fmla="*/ 445770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5770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</p:spPr>
        <p:txBody>
          <a:bodyPr rtlCol="0" anchor="b"/>
          <a:lstStyle>
            <a:lvl1pPr algn="ctr">
              <a:defRPr sz="54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A1A471A-8A28-B00F-72E9-849D5E6B7257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3BB82FF-5339-5456-4D30-0C2DA7907AAE}"/>
              </a:ext>
            </a:extLst>
          </p:cNvPr>
          <p:cNvSpPr/>
          <p:nvPr userDrawn="1"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</p:spPr>
        <p:txBody>
          <a:bodyPr rtlCol="0"/>
          <a:lstStyle>
            <a:lvl1pPr>
              <a:defRPr sz="3200" spc="3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C39A257-2366-FF6B-67AD-9342B6B0B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429000"/>
            <a:ext cx="6217920" cy="2743200"/>
          </a:xfrm>
        </p:spPr>
        <p:txBody>
          <a:bodyPr rtlCol="0">
            <a:normAutofit/>
          </a:bodyPr>
          <a:lstStyle>
            <a:lvl1pPr marL="457200">
              <a:spcBef>
                <a:spcPts val="1400"/>
              </a:spcBef>
              <a:buSzPct val="80000"/>
              <a:defRPr cap="all" spc="0" baseline="0"/>
            </a:lvl1pPr>
            <a:lvl2pPr marL="914400">
              <a:buSzPct val="80000"/>
              <a:defRPr spc="0" baseline="0"/>
            </a:lvl2pPr>
            <a:lvl3pPr marL="1371600">
              <a:buSzPct val="80000"/>
              <a:defRPr spc="0" baseline="0"/>
            </a:lvl3pPr>
            <a:lvl4pPr marL="1828800">
              <a:buSzPct val="80000"/>
              <a:defRPr spc="0" baseline="0"/>
            </a:lvl4pPr>
            <a:lvl5pPr marL="2286000">
              <a:buSzPct val="80000"/>
              <a:defRPr spc="0" baseline="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DA4A755-28B6-5A01-94AB-C3CCC4368885}"/>
              </a:ext>
            </a:extLst>
          </p:cNvPr>
          <p:cNvCxnSpPr>
            <a:cxnSpLocks/>
          </p:cNvCxnSpPr>
          <p:nvPr userDrawn="1"/>
        </p:nvCxnSpPr>
        <p:spPr>
          <a:xfrm>
            <a:off x="5340096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481328"/>
            <a:ext cx="9144000" cy="3895344"/>
          </a:xfrm>
          <a:solidFill>
            <a:schemeClr val="bg1"/>
          </a:solid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</p:spPr>
        <p:txBody>
          <a:bodyPr rtlCol="0" anchor="ctr"/>
          <a:lstStyle>
            <a:lvl1pPr algn="ctr">
              <a:defRPr sz="54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41548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</p:spPr>
        <p:txBody>
          <a:bodyPr rtlCol="0" anchor="b" anchorCtr="0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5472" y="731520"/>
            <a:ext cx="4306824" cy="5394960"/>
          </a:xfrm>
        </p:spPr>
        <p:txBody>
          <a:bodyPr rtlCol="0" anchor="b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cap="all" baseline="0"/>
            </a:lvl1pPr>
            <a:lvl2pPr marL="914400">
              <a:buClr>
                <a:schemeClr val="tx1"/>
              </a:buClr>
              <a:buSzPct val="80000"/>
              <a:defRPr/>
            </a:lvl2pPr>
            <a:lvl3pPr marL="1371600">
              <a:buClr>
                <a:schemeClr val="tx1"/>
              </a:buClr>
              <a:buSzPct val="80000"/>
              <a:defRPr/>
            </a:lvl3pPr>
            <a:lvl4pPr marL="1828800">
              <a:buClr>
                <a:schemeClr val="tx1"/>
              </a:buClr>
              <a:buSzPct val="80000"/>
              <a:defRPr/>
            </a:lvl4pPr>
            <a:lvl5pPr marL="2286000">
              <a:buClr>
                <a:schemeClr val="tx1"/>
              </a:buClr>
              <a:buSzPct val="80000"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1171EC5-29BE-C106-1E9B-0CBDB598A131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1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4297680" y="0"/>
            <a:ext cx="789432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2750189" cy="1828800"/>
          </a:xfrm>
        </p:spPr>
        <p:txBody>
          <a:bodyPr rtlCol="0" anchor="b" anchorCtr="0"/>
          <a:lstStyle>
            <a:lvl1pPr>
              <a:defRPr sz="3200"/>
            </a:lvl1pPr>
          </a:lstStyle>
          <a:p>
            <a:pPr rtl="0"/>
            <a:r>
              <a:rPr lang="en-US" dirty="0"/>
              <a:t>Click to edit Master title style</a:t>
            </a:r>
            <a:endParaRPr lang="de" dirty="0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5472" y="731520"/>
            <a:ext cx="4306824" cy="5394960"/>
          </a:xfrm>
        </p:spPr>
        <p:txBody>
          <a:bodyPr rtlCol="0" anchor="b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cap="all" baseline="0"/>
            </a:lvl1pPr>
            <a:lvl2pPr marL="914400">
              <a:buClr>
                <a:schemeClr val="tx1"/>
              </a:buClr>
              <a:buSzPct val="80000"/>
              <a:defRPr/>
            </a:lvl2pPr>
            <a:lvl3pPr marL="1371600">
              <a:buClr>
                <a:schemeClr val="tx1"/>
              </a:buClr>
              <a:buSzPct val="80000"/>
              <a:defRPr/>
            </a:lvl3pPr>
            <a:lvl4pPr marL="1828800">
              <a:buClr>
                <a:schemeClr val="tx1"/>
              </a:buClr>
              <a:buSzPct val="80000"/>
              <a:defRPr/>
            </a:lvl4pPr>
            <a:lvl5pPr marL="2286000">
              <a:buClr>
                <a:schemeClr val="tx1"/>
              </a:buClr>
              <a:buSzPct val="80000"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1171EC5-29BE-C106-1E9B-0CBDB598A131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9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 rtlCol="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 rtlCol="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Gerader Verbinder 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0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pPr rtl="0"/>
            <a:fld id="{75DF2D63-3FF5-D547-96B9-BE9CCD1ABA58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4" r:id="rId3"/>
    <p:sldLayoutId id="2147483675" r:id="rId4"/>
    <p:sldLayoutId id="2147483664" r:id="rId5"/>
    <p:sldLayoutId id="2147483676" r:id="rId6"/>
    <p:sldLayoutId id="2147483677" r:id="rId7"/>
    <p:sldLayoutId id="2147483686" r:id="rId8"/>
    <p:sldLayoutId id="2147483681" r:id="rId9"/>
    <p:sldLayoutId id="2147483682" r:id="rId10"/>
    <p:sldLayoutId id="2147483683" r:id="rId11"/>
    <p:sldLayoutId id="2147483680" r:id="rId12"/>
    <p:sldLayoutId id="2147483684" r:id="rId13"/>
    <p:sldLayoutId id="214748367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2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320"/>
            <a:ext cx="10515600" cy="4023360"/>
          </a:xfrm>
        </p:spPr>
        <p:txBody>
          <a:bodyPr rtlCol="0"/>
          <a:lstStyle/>
          <a:p>
            <a:pPr rtl="0"/>
            <a:r>
              <a:rPr lang="de" dirty="0"/>
              <a:t>Quantum inspired Trajectory Flow matching (QTFM)</a:t>
            </a: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89601"/>
            <a:ext cx="9144000" cy="711200"/>
          </a:xfr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de" dirty="0"/>
              <a:t>LoCo Quantum Team</a:t>
            </a:r>
          </a:p>
          <a:p>
            <a:pPr rtl="0"/>
            <a:r>
              <a:rPr lang="de-DE" cap="none" dirty="0"/>
              <a:t>Ran Xue, Zhuo Cao, Mira Sharma and Zhongyi Jiang</a:t>
            </a:r>
            <a:endParaRPr lang="de" cap="none" dirty="0"/>
          </a:p>
          <a:p>
            <a:pPr rtl="0"/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rtlCol="0" anchor="t" anchorCtr="0"/>
          <a:lstStyle/>
          <a:p>
            <a:pPr rtl="0"/>
            <a:r>
              <a:rPr lang="de" dirty="0"/>
              <a:t>Classical vs. Quantum</a:t>
            </a:r>
          </a:p>
        </p:txBody>
      </p:sp>
      <p:pic>
        <p:nvPicPr>
          <p:cNvPr id="6" name="Content Placeholder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1FF5DE4-C4C2-34D5-8E23-426F2114D8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8427" y="2055385"/>
            <a:ext cx="8760640" cy="3599917"/>
          </a:xfr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B771D-3CB6-7290-FEA3-D664D736E8E9}"/>
              </a:ext>
            </a:extLst>
          </p:cNvPr>
          <p:cNvSpPr txBox="1"/>
          <p:nvPr/>
        </p:nvSpPr>
        <p:spPr>
          <a:xfrm>
            <a:off x="3529467" y="1668052"/>
            <a:ext cx="131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Classical TFM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E169E-F287-4A5B-6AC9-03D21FFDA916}"/>
              </a:ext>
            </a:extLst>
          </p:cNvPr>
          <p:cNvSpPr txBox="1"/>
          <p:nvPr/>
        </p:nvSpPr>
        <p:spPr>
          <a:xfrm>
            <a:off x="7316169" y="1686053"/>
            <a:ext cx="211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Quantum inspired TFM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F8E79-CF4C-2384-637F-EF6603BD3109}"/>
              </a:ext>
            </a:extLst>
          </p:cNvPr>
          <p:cNvSpPr txBox="1"/>
          <p:nvPr/>
        </p:nvSpPr>
        <p:spPr>
          <a:xfrm>
            <a:off x="2204735" y="5853907"/>
            <a:ext cx="8517624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Trainable parameters: </a:t>
            </a:r>
            <a:r>
              <a:rPr lang="de-DE" b="1" dirty="0"/>
              <a:t>3,522 </a:t>
            </a:r>
            <a:r>
              <a:rPr lang="de-DE" b="1" dirty="0">
                <a:sym typeface="Wingdings" panose="05000000000000000000" pitchFamily="2" charset="2"/>
              </a:rPr>
              <a:t> 450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Validation MSE losses: </a:t>
            </a:r>
            <a:r>
              <a:rPr lang="de-DE" b="1" dirty="0">
                <a:sym typeface="Wingdings" panose="05000000000000000000" pitchFamily="2" charset="2"/>
              </a:rPr>
              <a:t>0.0708  0.0237</a:t>
            </a:r>
            <a:endParaRPr lang="de-DE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CC214-CDAA-F645-4CC7-C6C69F32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DE68D03-CB32-3495-B984-EC51A5A019D5}"/>
              </a:ext>
            </a:extLst>
          </p:cNvPr>
          <p:cNvSpPr/>
          <p:nvPr/>
        </p:nvSpPr>
        <p:spPr>
          <a:xfrm>
            <a:off x="1079883" y="1632710"/>
            <a:ext cx="3513887" cy="4787988"/>
          </a:xfrm>
          <a:prstGeom prst="roundRect">
            <a:avLst>
              <a:gd name="adj" fmla="val 8201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6E83-E0DB-7444-6FEB-8C090038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Generalizability &amp;</a:t>
            </a:r>
            <a:r>
              <a:rPr lang="zh-CN" altLang="de-DE" dirty="0"/>
              <a:t> </a:t>
            </a:r>
            <a:r>
              <a:rPr lang="de-DE" altLang="zh-CN" dirty="0"/>
              <a:t>Scalability</a:t>
            </a:r>
            <a:endParaRPr lang="de-DE" dirty="0"/>
          </a:p>
        </p:txBody>
      </p:sp>
      <p:pic>
        <p:nvPicPr>
          <p:cNvPr id="6" name="Content Placeholder 5" descr="A graph of a line and a line chart&#10;&#10;AI-generated content may be incorrect.">
            <a:extLst>
              <a:ext uri="{FF2B5EF4-FFF2-40B4-BE49-F238E27FC236}">
                <a16:creationId xmlns:a16="http://schemas.microsoft.com/office/drawing/2014/main" id="{23F64C22-8182-A55E-877B-4D42057C3E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45964" y="2819132"/>
            <a:ext cx="6964636" cy="35902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944B8B-7CB3-9013-C91A-2F50D157F1F0}"/>
              </a:ext>
            </a:extLst>
          </p:cNvPr>
          <p:cNvSpPr txBox="1"/>
          <p:nvPr/>
        </p:nvSpPr>
        <p:spPr>
          <a:xfrm>
            <a:off x="1134884" y="2917150"/>
            <a:ext cx="3599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/>
              <a:t>Case 1: similar to the given data</a:t>
            </a:r>
          </a:p>
          <a:p>
            <a:endParaRPr lang="de-DE" altLang="zh-CN" dirty="0"/>
          </a:p>
          <a:p>
            <a:endParaRPr lang="de-DE" altLang="zh-CN" dirty="0"/>
          </a:p>
          <a:p>
            <a:endParaRPr lang="de-DE" altLang="zh-CN" dirty="0"/>
          </a:p>
          <a:p>
            <a:r>
              <a:rPr lang="de-DE" dirty="0"/>
              <a:t>Case 2: larger body weight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Case 3: avoid concomitant medication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EC0680-5D9F-0FF8-0EB7-22586D2036C2}"/>
              </a:ext>
            </a:extLst>
          </p:cNvPr>
          <p:cNvGrpSpPr/>
          <p:nvPr/>
        </p:nvGrpSpPr>
        <p:grpSpPr>
          <a:xfrm>
            <a:off x="1557396" y="1626363"/>
            <a:ext cx="2009035" cy="1324748"/>
            <a:chOff x="1695047" y="1865220"/>
            <a:chExt cx="2009035" cy="1324748"/>
          </a:xfrm>
        </p:grpSpPr>
        <p:pic>
          <p:nvPicPr>
            <p:cNvPr id="4" name="Graphic 3" descr="Children with solid fill">
              <a:extLst>
                <a:ext uri="{FF2B5EF4-FFF2-40B4-BE49-F238E27FC236}">
                  <a16:creationId xmlns:a16="http://schemas.microsoft.com/office/drawing/2014/main" id="{93225817-B8F8-5B67-D868-18FD6C53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5047" y="2275568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D09393-F8E5-801C-382C-FB3E8B88FCC0}"/>
                </a:ext>
              </a:extLst>
            </p:cNvPr>
            <p:cNvSpPr txBox="1"/>
            <p:nvPr/>
          </p:nvSpPr>
          <p:spPr>
            <a:xfrm>
              <a:off x="2152247" y="1865220"/>
              <a:ext cx="1551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Training dataset</a:t>
              </a:r>
            </a:p>
          </p:txBody>
        </p:sp>
      </p:grpSp>
      <p:pic>
        <p:nvPicPr>
          <p:cNvPr id="10" name="Graphic 9" descr="Children with solid fill">
            <a:extLst>
              <a:ext uri="{FF2B5EF4-FFF2-40B4-BE49-F238E27FC236}">
                <a16:creationId xmlns:a16="http://schemas.microsoft.com/office/drawing/2014/main" id="{820D9579-C58F-9528-B2BD-C46D92274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2961" y="3233085"/>
            <a:ext cx="914400" cy="914400"/>
          </a:xfrm>
          <a:prstGeom prst="rect">
            <a:avLst/>
          </a:prstGeom>
        </p:spPr>
      </p:pic>
      <p:pic>
        <p:nvPicPr>
          <p:cNvPr id="12" name="Graphic 11" descr="Children with solid fill">
            <a:extLst>
              <a:ext uri="{FF2B5EF4-FFF2-40B4-BE49-F238E27FC236}">
                <a16:creationId xmlns:a16="http://schemas.microsoft.com/office/drawing/2014/main" id="{C523CEEA-BE97-D371-64CC-BAA42ADDC1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372" y="4157383"/>
            <a:ext cx="1241578" cy="124157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FDF8687-E5F1-D093-232C-FA08B2838A3C}"/>
              </a:ext>
            </a:extLst>
          </p:cNvPr>
          <p:cNvGrpSpPr/>
          <p:nvPr/>
        </p:nvGrpSpPr>
        <p:grpSpPr>
          <a:xfrm>
            <a:off x="3038530" y="2132267"/>
            <a:ext cx="1376344" cy="691671"/>
            <a:chOff x="3038530" y="2132267"/>
            <a:chExt cx="1376344" cy="691671"/>
          </a:xfrm>
        </p:grpSpPr>
        <p:pic>
          <p:nvPicPr>
            <p:cNvPr id="14" name="Graphic 13" descr="Medicine with solid fill">
              <a:extLst>
                <a:ext uri="{FF2B5EF4-FFF2-40B4-BE49-F238E27FC236}">
                  <a16:creationId xmlns:a16="http://schemas.microsoft.com/office/drawing/2014/main" id="{16CB7019-3B12-4DD9-CB64-5787AF1F4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8530" y="2137073"/>
              <a:ext cx="686865" cy="686865"/>
            </a:xfrm>
            <a:prstGeom prst="rect">
              <a:avLst/>
            </a:prstGeom>
          </p:spPr>
        </p:pic>
        <p:pic>
          <p:nvPicPr>
            <p:cNvPr id="16" name="Graphic 15" descr="Medicine outline">
              <a:extLst>
                <a:ext uri="{FF2B5EF4-FFF2-40B4-BE49-F238E27FC236}">
                  <a16:creationId xmlns:a16="http://schemas.microsoft.com/office/drawing/2014/main" id="{01EC2F20-9C93-A936-0BED-D237CFEF7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28009" y="2132267"/>
              <a:ext cx="686865" cy="686865"/>
            </a:xfrm>
            <a:prstGeom prst="rect">
              <a:avLst/>
            </a:prstGeom>
          </p:spPr>
        </p:pic>
        <p:sp>
          <p:nvSpPr>
            <p:cNvPr id="17" name="Cross 16">
              <a:extLst>
                <a:ext uri="{FF2B5EF4-FFF2-40B4-BE49-F238E27FC236}">
                  <a16:creationId xmlns:a16="http://schemas.microsoft.com/office/drawing/2014/main" id="{C652FC9F-7F7D-46DE-C8C2-3DF58A52B03B}"/>
                </a:ext>
              </a:extLst>
            </p:cNvPr>
            <p:cNvSpPr/>
            <p:nvPr/>
          </p:nvSpPr>
          <p:spPr>
            <a:xfrm>
              <a:off x="3564420" y="2353727"/>
              <a:ext cx="243943" cy="243943"/>
            </a:xfrm>
            <a:prstGeom prst="plus">
              <a:avLst>
                <a:gd name="adj" fmla="val 4390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13A482-D6CE-6E84-B96D-C3E850C60C69}"/>
              </a:ext>
            </a:extLst>
          </p:cNvPr>
          <p:cNvGrpSpPr/>
          <p:nvPr/>
        </p:nvGrpSpPr>
        <p:grpSpPr>
          <a:xfrm>
            <a:off x="3038530" y="3404402"/>
            <a:ext cx="1376344" cy="691671"/>
            <a:chOff x="3038530" y="3404402"/>
            <a:chExt cx="1376344" cy="691671"/>
          </a:xfrm>
        </p:grpSpPr>
        <p:pic>
          <p:nvPicPr>
            <p:cNvPr id="24" name="Graphic 23" descr="Medicine with solid fill">
              <a:extLst>
                <a:ext uri="{FF2B5EF4-FFF2-40B4-BE49-F238E27FC236}">
                  <a16:creationId xmlns:a16="http://schemas.microsoft.com/office/drawing/2014/main" id="{A8DEEE0C-4F32-9731-1120-4C0733B32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8530" y="3409208"/>
              <a:ext cx="686865" cy="686865"/>
            </a:xfrm>
            <a:prstGeom prst="rect">
              <a:avLst/>
            </a:prstGeom>
          </p:spPr>
        </p:pic>
        <p:pic>
          <p:nvPicPr>
            <p:cNvPr id="25" name="Graphic 24" descr="Medicine outline">
              <a:extLst>
                <a:ext uri="{FF2B5EF4-FFF2-40B4-BE49-F238E27FC236}">
                  <a16:creationId xmlns:a16="http://schemas.microsoft.com/office/drawing/2014/main" id="{AFDA7BD3-C6D1-F38E-F60F-6919D1808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28009" y="3404402"/>
              <a:ext cx="686865" cy="686865"/>
            </a:xfrm>
            <a:prstGeom prst="rect">
              <a:avLst/>
            </a:prstGeom>
          </p:spPr>
        </p:pic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DCE5B3BC-7CDB-0B8A-491A-A0F54DD3FE4F}"/>
                </a:ext>
              </a:extLst>
            </p:cNvPr>
            <p:cNvSpPr/>
            <p:nvPr/>
          </p:nvSpPr>
          <p:spPr>
            <a:xfrm>
              <a:off x="3564420" y="3625862"/>
              <a:ext cx="243943" cy="243943"/>
            </a:xfrm>
            <a:prstGeom prst="plus">
              <a:avLst>
                <a:gd name="adj" fmla="val 4390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A5D24B-2E49-5C3B-DEF9-411F515BAEED}"/>
              </a:ext>
            </a:extLst>
          </p:cNvPr>
          <p:cNvGrpSpPr/>
          <p:nvPr/>
        </p:nvGrpSpPr>
        <p:grpSpPr>
          <a:xfrm>
            <a:off x="3037223" y="4428947"/>
            <a:ext cx="1376344" cy="691671"/>
            <a:chOff x="3038530" y="3404402"/>
            <a:chExt cx="1376344" cy="691671"/>
          </a:xfrm>
        </p:grpSpPr>
        <p:pic>
          <p:nvPicPr>
            <p:cNvPr id="30" name="Graphic 29" descr="Medicine with solid fill">
              <a:extLst>
                <a:ext uri="{FF2B5EF4-FFF2-40B4-BE49-F238E27FC236}">
                  <a16:creationId xmlns:a16="http://schemas.microsoft.com/office/drawing/2014/main" id="{AB463666-1EB2-8F55-2D3D-A4A3194C4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8530" y="3409208"/>
              <a:ext cx="686865" cy="686865"/>
            </a:xfrm>
            <a:prstGeom prst="rect">
              <a:avLst/>
            </a:prstGeom>
          </p:spPr>
        </p:pic>
        <p:pic>
          <p:nvPicPr>
            <p:cNvPr id="31" name="Graphic 30" descr="Medicine outline">
              <a:extLst>
                <a:ext uri="{FF2B5EF4-FFF2-40B4-BE49-F238E27FC236}">
                  <a16:creationId xmlns:a16="http://schemas.microsoft.com/office/drawing/2014/main" id="{A62F6EEA-0905-3EE2-D8C4-B8C146A1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28009" y="3404402"/>
              <a:ext cx="686865" cy="686865"/>
            </a:xfrm>
            <a:prstGeom prst="rect">
              <a:avLst/>
            </a:prstGeom>
          </p:spPr>
        </p:pic>
        <p:sp>
          <p:nvSpPr>
            <p:cNvPr id="32" name="Cross 31">
              <a:extLst>
                <a:ext uri="{FF2B5EF4-FFF2-40B4-BE49-F238E27FC236}">
                  <a16:creationId xmlns:a16="http://schemas.microsoft.com/office/drawing/2014/main" id="{F9DA9092-422C-F356-E692-D0A80437CB72}"/>
                </a:ext>
              </a:extLst>
            </p:cNvPr>
            <p:cNvSpPr/>
            <p:nvPr/>
          </p:nvSpPr>
          <p:spPr>
            <a:xfrm>
              <a:off x="3564420" y="3625862"/>
              <a:ext cx="243943" cy="243943"/>
            </a:xfrm>
            <a:prstGeom prst="plus">
              <a:avLst>
                <a:gd name="adj" fmla="val 4390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3" name="Graphic 32" descr="Children with solid fill">
            <a:extLst>
              <a:ext uri="{FF2B5EF4-FFF2-40B4-BE49-F238E27FC236}">
                <a16:creationId xmlns:a16="http://schemas.microsoft.com/office/drawing/2014/main" id="{58C47D16-5285-1523-3187-FD9248A465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61654" y="5458298"/>
            <a:ext cx="914400" cy="9144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CCD9A9A-EE98-EDF3-0140-F96E906F6EE7}"/>
              </a:ext>
            </a:extLst>
          </p:cNvPr>
          <p:cNvGrpSpPr/>
          <p:nvPr/>
        </p:nvGrpSpPr>
        <p:grpSpPr>
          <a:xfrm>
            <a:off x="3037223" y="5629615"/>
            <a:ext cx="1376344" cy="691671"/>
            <a:chOff x="3038530" y="3404402"/>
            <a:chExt cx="1376344" cy="691671"/>
          </a:xfrm>
        </p:grpSpPr>
        <p:pic>
          <p:nvPicPr>
            <p:cNvPr id="35" name="Graphic 34" descr="Medicine with solid fill">
              <a:extLst>
                <a:ext uri="{FF2B5EF4-FFF2-40B4-BE49-F238E27FC236}">
                  <a16:creationId xmlns:a16="http://schemas.microsoft.com/office/drawing/2014/main" id="{612F6143-990B-315F-EE6B-4C4248A3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8530" y="3409208"/>
              <a:ext cx="686865" cy="686865"/>
            </a:xfrm>
            <a:prstGeom prst="rect">
              <a:avLst/>
            </a:prstGeom>
          </p:spPr>
        </p:pic>
        <p:pic>
          <p:nvPicPr>
            <p:cNvPr id="36" name="Graphic 35" descr="Medicine outline">
              <a:extLst>
                <a:ext uri="{FF2B5EF4-FFF2-40B4-BE49-F238E27FC236}">
                  <a16:creationId xmlns:a16="http://schemas.microsoft.com/office/drawing/2014/main" id="{35A02529-19B6-2583-8DD4-9222206C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28009" y="3404402"/>
              <a:ext cx="686865" cy="686865"/>
            </a:xfrm>
            <a:prstGeom prst="rect">
              <a:avLst/>
            </a:prstGeom>
          </p:spPr>
        </p:pic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D2274216-FA65-9978-9415-C408FF7FAE46}"/>
                </a:ext>
              </a:extLst>
            </p:cNvPr>
            <p:cNvSpPr/>
            <p:nvPr/>
          </p:nvSpPr>
          <p:spPr>
            <a:xfrm>
              <a:off x="3564420" y="3625862"/>
              <a:ext cx="243943" cy="243943"/>
            </a:xfrm>
            <a:prstGeom prst="plus">
              <a:avLst>
                <a:gd name="adj" fmla="val 4390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8" name="Cross 37">
            <a:extLst>
              <a:ext uri="{FF2B5EF4-FFF2-40B4-BE49-F238E27FC236}">
                <a16:creationId xmlns:a16="http://schemas.microsoft.com/office/drawing/2014/main" id="{FAA674C4-E6E1-75C8-A280-7744C69ECE8B}"/>
              </a:ext>
            </a:extLst>
          </p:cNvPr>
          <p:cNvSpPr/>
          <p:nvPr/>
        </p:nvSpPr>
        <p:spPr>
          <a:xfrm rot="2700000">
            <a:off x="3599798" y="5636059"/>
            <a:ext cx="650016" cy="650016"/>
          </a:xfrm>
          <a:prstGeom prst="plus">
            <a:avLst>
              <a:gd name="adj" fmla="val 43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B4868B77-8DBE-197E-5BB4-61C57DBF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80080E-EC8F-3331-8B68-0DEE6EF68533}"/>
              </a:ext>
            </a:extLst>
          </p:cNvPr>
          <p:cNvCxnSpPr/>
          <p:nvPr/>
        </p:nvCxnSpPr>
        <p:spPr>
          <a:xfrm>
            <a:off x="1280160" y="2884225"/>
            <a:ext cx="3016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DD180B-D51B-0DF5-A05A-96D02F36693A}"/>
              </a:ext>
            </a:extLst>
          </p:cNvPr>
          <p:cNvSpPr txBox="1"/>
          <p:nvPr/>
        </p:nvSpPr>
        <p:spPr>
          <a:xfrm>
            <a:off x="5588939" y="1811029"/>
            <a:ext cx="56026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/>
              <a:t>Success rate vs dose level</a:t>
            </a:r>
          </a:p>
          <a:p>
            <a:r>
              <a:rPr lang="de-DE" dirty="0"/>
              <a:t>Successfully suppressed bio-marker below the clinical threshold</a:t>
            </a:r>
          </a:p>
        </p:txBody>
      </p:sp>
    </p:spTree>
    <p:extLst>
      <p:ext uri="{BB962C8B-B14F-4D97-AF65-F5344CB8AC3E}">
        <p14:creationId xmlns:p14="http://schemas.microsoft.com/office/powerpoint/2010/main" val="31932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 anchor="t" anchorCtr="0"/>
          <a:lstStyle/>
          <a:p>
            <a:pPr rtl="0"/>
            <a:r>
              <a:rPr lang="de" dirty="0"/>
              <a:t>Summary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3323A7F-0731-EA7F-A80B-28ECA50982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altLang="zh-CN" dirty="0"/>
          </a:p>
          <a:p>
            <a:endParaRPr lang="de-DE" altLang="zh-CN" dirty="0"/>
          </a:p>
          <a:p>
            <a:endParaRPr lang="de-DE" altLang="zh-CN" dirty="0"/>
          </a:p>
          <a:p>
            <a:r>
              <a:rPr lang="de-DE" altLang="zh-CN" dirty="0"/>
              <a:t>Trajectory accuracy: </a:t>
            </a:r>
            <a:r>
              <a:rPr lang="de-DE" altLang="zh-CN" b="1" dirty="0"/>
              <a:t>MSE reduced</a:t>
            </a:r>
            <a:r>
              <a:rPr lang="de-DE" altLang="zh-CN" dirty="0"/>
              <a:t> from 0.07 to 0.02, i.e. by </a:t>
            </a:r>
            <a:r>
              <a:rPr lang="de-DE" altLang="zh-CN" b="1" dirty="0"/>
              <a:t>70%</a:t>
            </a:r>
            <a:r>
              <a:rPr lang="de-DE" altLang="zh-CN" dirty="0"/>
              <a:t>.</a:t>
            </a:r>
          </a:p>
          <a:p>
            <a:r>
              <a:rPr lang="de" dirty="0"/>
              <a:t>Parameter efficiency: trainable parameters of QTFM has only about </a:t>
            </a:r>
            <a:r>
              <a:rPr lang="de" b="1" dirty="0"/>
              <a:t>10% </a:t>
            </a:r>
            <a:r>
              <a:rPr lang="de-DE" dirty="0"/>
              <a:t>of</a:t>
            </a:r>
            <a:r>
              <a:rPr lang="zh-CN" altLang="de-DE" dirty="0"/>
              <a:t> </a:t>
            </a:r>
            <a:r>
              <a:rPr lang="de-DE" altLang="zh-CN" dirty="0"/>
              <a:t>the</a:t>
            </a:r>
            <a:r>
              <a:rPr lang="zh-CN" altLang="de-DE" dirty="0"/>
              <a:t> </a:t>
            </a:r>
            <a:r>
              <a:rPr lang="de-DE" altLang="zh-CN" dirty="0"/>
              <a:t>classical</a:t>
            </a:r>
            <a:r>
              <a:rPr lang="zh-CN" altLang="de-DE" dirty="0"/>
              <a:t> </a:t>
            </a:r>
            <a:r>
              <a:rPr lang="de-DE" altLang="zh-CN" dirty="0"/>
              <a:t>TFM</a:t>
            </a:r>
            <a:r>
              <a:rPr lang="de" b="1" dirty="0"/>
              <a:t>.</a:t>
            </a:r>
          </a:p>
          <a:p>
            <a:endParaRPr lang="de-DE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E1CD956-4B5F-D3D6-80E3-AF109FA7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9696F0-6F91-339F-6C24-11A08AE830B5}"/>
              </a:ext>
            </a:extLst>
          </p:cNvPr>
          <p:cNvSpPr txBox="1"/>
          <p:nvPr/>
        </p:nvSpPr>
        <p:spPr>
          <a:xfrm>
            <a:off x="2374281" y="2719464"/>
            <a:ext cx="223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+ SELU activation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191068-7E10-FCE8-7B12-6A7441B43EAE}"/>
              </a:ext>
            </a:extLst>
          </p:cNvPr>
          <p:cNvSpPr txBox="1"/>
          <p:nvPr/>
        </p:nvSpPr>
        <p:spPr>
          <a:xfrm>
            <a:off x="1376379" y="2120107"/>
            <a:ext cx="423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Amplitude encoding + pairweise entanglements</a:t>
            </a:r>
          </a:p>
        </p:txBody>
      </p:sp>
      <p:pic>
        <p:nvPicPr>
          <p:cNvPr id="29" name="Picture 28" descr="A diagram of a circuit&#10;&#10;AI-generated content may be incorrect.">
            <a:extLst>
              <a:ext uri="{FF2B5EF4-FFF2-40B4-BE49-F238E27FC236}">
                <a16:creationId xmlns:a16="http://schemas.microsoft.com/office/drawing/2014/main" id="{B905D952-738B-83AA-5C67-9F3C4774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22" y="1750516"/>
            <a:ext cx="4771093" cy="187429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9FA1D04-9E35-42D9-C6EC-B0197AF8A5AD}"/>
              </a:ext>
            </a:extLst>
          </p:cNvPr>
          <p:cNvGrpSpPr/>
          <p:nvPr/>
        </p:nvGrpSpPr>
        <p:grpSpPr>
          <a:xfrm>
            <a:off x="1067390" y="3179514"/>
            <a:ext cx="4815251" cy="2260713"/>
            <a:chOff x="6964907" y="2895533"/>
            <a:chExt cx="4815251" cy="2260713"/>
          </a:xfrm>
        </p:grpSpPr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EE3645B8-143C-C576-381A-8504083C9A2E}"/>
                </a:ext>
              </a:extLst>
            </p:cNvPr>
            <p:cNvSpPr/>
            <p:nvPr/>
          </p:nvSpPr>
          <p:spPr>
            <a:xfrm rot="5400000">
              <a:off x="9242876" y="2273423"/>
              <a:ext cx="295702" cy="1539922"/>
            </a:xfrm>
            <a:prstGeom prst="leftBrace">
              <a:avLst>
                <a:gd name="adj1" fmla="val 77564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6026199-804A-6D7F-0B9E-AC76843C47CD}"/>
                </a:ext>
              </a:extLst>
            </p:cNvPr>
            <p:cNvSpPr/>
            <p:nvPr/>
          </p:nvSpPr>
          <p:spPr>
            <a:xfrm>
              <a:off x="8549005" y="3246863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48DAA5-D017-1043-7B2E-9FEF90A10204}"/>
                </a:ext>
              </a:extLst>
            </p:cNvPr>
            <p:cNvSpPr/>
            <p:nvPr/>
          </p:nvSpPr>
          <p:spPr>
            <a:xfrm>
              <a:off x="9968900" y="3246862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8B21AD4-C4F6-3F75-88FA-6C39B82D23D6}"/>
                </a:ext>
              </a:extLst>
            </p:cNvPr>
            <p:cNvGrpSpPr/>
            <p:nvPr/>
          </p:nvGrpSpPr>
          <p:grpSpPr>
            <a:xfrm>
              <a:off x="6964907" y="3006569"/>
              <a:ext cx="4815251" cy="2149677"/>
              <a:chOff x="6964907" y="3006569"/>
              <a:chExt cx="4815251" cy="21496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D51F5EF-0FFF-77D7-57FD-5D7B086ABD8A}"/>
                  </a:ext>
                </a:extLst>
              </p:cNvPr>
              <p:cNvGrpSpPr/>
              <p:nvPr/>
            </p:nvGrpSpPr>
            <p:grpSpPr>
              <a:xfrm>
                <a:off x="6964907" y="3281953"/>
                <a:ext cx="4717576" cy="1874293"/>
                <a:chOff x="6933063" y="2320119"/>
                <a:chExt cx="4717576" cy="1874293"/>
              </a:xfrm>
            </p:grpSpPr>
            <p:pic>
              <p:nvPicPr>
                <p:cNvPr id="39" name="Graphic 38">
                  <a:extLst>
                    <a:ext uri="{FF2B5EF4-FFF2-40B4-BE49-F238E27FC236}">
                      <a16:creationId xmlns:a16="http://schemas.microsoft.com/office/drawing/2014/main" id="{8F9531C0-E609-0A2A-7E36-9D82BDBAA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42162" t="27678" r="19145" b="44018"/>
                <a:stretch>
                  <a:fillRect/>
                </a:stretch>
              </p:blipFill>
              <p:spPr>
                <a:xfrm>
                  <a:off x="6933063" y="2320119"/>
                  <a:ext cx="4717576" cy="1874293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AFB5B41-C9B0-F88B-4965-ADF4DC079F76}"/>
                    </a:ext>
                  </a:extLst>
                </p:cNvPr>
                <p:cNvSpPr/>
                <p:nvPr/>
              </p:nvSpPr>
              <p:spPr>
                <a:xfrm>
                  <a:off x="8954000" y="2320119"/>
                  <a:ext cx="809768" cy="173781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Hidden layers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CA744C-BA30-01D2-6743-EE0D613B0089}"/>
                  </a:ext>
                </a:extLst>
              </p:cNvPr>
              <p:cNvSpPr txBox="1"/>
              <p:nvPr/>
            </p:nvSpPr>
            <p:spPr>
              <a:xfrm>
                <a:off x="7072630" y="3006569"/>
                <a:ext cx="393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IN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7D7D472-1A3F-05C3-A733-44F83BD40B51}"/>
                  </a:ext>
                </a:extLst>
              </p:cNvPr>
              <p:cNvSpPr txBox="1"/>
              <p:nvPr/>
            </p:nvSpPr>
            <p:spPr>
              <a:xfrm>
                <a:off x="11244434" y="300656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OUT</a:t>
                </a:r>
              </a:p>
            </p:txBody>
          </p:sp>
        </p:grp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0A4AC66-AD88-666A-4A61-62ACBD92CA07}"/>
              </a:ext>
            </a:extLst>
          </p:cNvPr>
          <p:cNvSpPr/>
          <p:nvPr/>
        </p:nvSpPr>
        <p:spPr>
          <a:xfrm>
            <a:off x="2609587" y="3510307"/>
            <a:ext cx="1842448" cy="1929920"/>
          </a:xfrm>
          <a:prstGeom prst="roundRect">
            <a:avLst>
              <a:gd name="adj" fmla="val 8201"/>
            </a:avLst>
          </a:prstGeom>
          <a:solidFill>
            <a:srgbClr val="EAF6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Quantum circuits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FC4F2100-F9B6-8D87-DB54-5755E14A7067}"/>
              </a:ext>
            </a:extLst>
          </p:cNvPr>
          <p:cNvSpPr/>
          <p:nvPr/>
        </p:nvSpPr>
        <p:spPr>
          <a:xfrm flipV="1">
            <a:off x="6531428" y="4036189"/>
            <a:ext cx="428171" cy="46361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B5E068CA-01D1-1F1C-3FFE-77CCBA0728FE}"/>
              </a:ext>
            </a:extLst>
          </p:cNvPr>
          <p:cNvSpPr/>
          <p:nvPr/>
        </p:nvSpPr>
        <p:spPr>
          <a:xfrm flipV="1">
            <a:off x="6531428" y="4758087"/>
            <a:ext cx="428171" cy="46361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  <a:noFill/>
        </p:spPr>
        <p:txBody>
          <a:bodyPr rtlCol="0" anchor="t" anchorCtr="0"/>
          <a:lstStyle/>
          <a:p>
            <a:pPr rtl="0"/>
            <a:r>
              <a:rPr lang="de" dirty="0"/>
              <a:t>Plan for Phase 2</a:t>
            </a:r>
          </a:p>
        </p:txBody>
      </p:sp>
      <p:graphicFrame>
        <p:nvGraphicFramePr>
          <p:cNvPr id="5" name="Inhaltsplatzhalter 4" descr="SmartArt-Grafik der einfachen Zeitachse">
            <a:extLst>
              <a:ext uri="{FF2B5EF4-FFF2-40B4-BE49-F238E27FC236}">
                <a16:creationId xmlns:a16="http://schemas.microsoft.com/office/drawing/2014/main" id="{2DA25F38-CDC8-7982-99AE-8D5A8ECABC8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0354252"/>
              </p:ext>
            </p:extLst>
          </p:nvPr>
        </p:nvGraphicFramePr>
        <p:xfrm>
          <a:off x="1280160" y="2371904"/>
          <a:ext cx="10245940" cy="4014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0977E-6F13-BF38-B075-B7A1E507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EBB1-C026-35D6-EF98-C13A785C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Thank You</a:t>
            </a:r>
          </a:p>
        </p:txBody>
      </p:sp>
      <p:pic>
        <p:nvPicPr>
          <p:cNvPr id="7" name="Picture Placeholder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B9FDD3A-7486-B583-7177-044DD95FB9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>
          <a:xfrm>
            <a:off x="1560887" y="2715646"/>
            <a:ext cx="2143086" cy="214308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9944C-1D18-EE20-88B0-C3A81B9E7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92294" y="731520"/>
            <a:ext cx="6620002" cy="5394960"/>
          </a:xfrm>
        </p:spPr>
        <p:txBody>
          <a:bodyPr anchor="t"/>
          <a:lstStyle/>
          <a:p>
            <a:pPr marL="0" indent="0" algn="ctr">
              <a:buNone/>
            </a:pPr>
            <a:r>
              <a:rPr lang="de-DE" altLang="zh-CN" dirty="0"/>
              <a:t>Our Team</a:t>
            </a:r>
          </a:p>
          <a:p>
            <a:pPr marL="0" indent="0">
              <a:buNone/>
            </a:pPr>
            <a:endParaRPr lang="de-DE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0C5D6-61AF-375D-5323-0D44AE3C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05" y="1082137"/>
            <a:ext cx="953051" cy="728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127E2-F6FA-81E6-2FBD-A557C249B2C1}"/>
              </a:ext>
            </a:extLst>
          </p:cNvPr>
          <p:cNvSpPr txBox="1"/>
          <p:nvPr/>
        </p:nvSpPr>
        <p:spPr>
          <a:xfrm>
            <a:off x="1457329" y="2003180"/>
            <a:ext cx="2472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LoCo Quantum @ LinkedIn</a:t>
            </a:r>
          </a:p>
        </p:txBody>
      </p:sp>
      <p:pic>
        <p:nvPicPr>
          <p:cNvPr id="9" name="pasted-movie.gif" descr="pasted-movie.gif">
            <a:extLst>
              <a:ext uri="{FF2B5EF4-FFF2-40B4-BE49-F238E27FC236}">
                <a16:creationId xmlns:a16="http://schemas.microsoft.com/office/drawing/2014/main" id="{D0DB3AF8-5524-657D-910C-CB8BC8ED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406" y="4744710"/>
            <a:ext cx="1771653" cy="17743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asted-movie.gif">
            <a:extLst>
              <a:ext uri="{FF2B5EF4-FFF2-40B4-BE49-F238E27FC236}">
                <a16:creationId xmlns:a16="http://schemas.microsoft.com/office/drawing/2014/main" id="{3DEE2EB7-A193-573C-654F-0721F4104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534"/>
          <a:stretch/>
        </p:blipFill>
        <p:spPr>
          <a:xfrm>
            <a:off x="8511971" y="1132298"/>
            <a:ext cx="1856621" cy="17743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asted-movie.gif">
            <a:extLst>
              <a:ext uri="{FF2B5EF4-FFF2-40B4-BE49-F238E27FC236}">
                <a16:creationId xmlns:a16="http://schemas.microsoft.com/office/drawing/2014/main" id="{228750B0-4C43-5644-1D88-EAB6EEB7C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r="-837" b="17278"/>
          <a:stretch>
            <a:fillRect/>
          </a:stretch>
        </p:blipFill>
        <p:spPr>
          <a:xfrm>
            <a:off x="8566857" y="4698544"/>
            <a:ext cx="1746848" cy="18205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CD8A1-652D-31F1-7AAA-8239D5532EB5}"/>
              </a:ext>
            </a:extLst>
          </p:cNvPr>
          <p:cNvSpPr txBox="1"/>
          <p:nvPr/>
        </p:nvSpPr>
        <p:spPr>
          <a:xfrm>
            <a:off x="6707526" y="1403015"/>
            <a:ext cx="1522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/>
              <a:t>Dr.</a:t>
            </a:r>
            <a:r>
              <a:rPr lang="zh-CN" altLang="de-DE" dirty="0"/>
              <a:t> </a:t>
            </a:r>
            <a:r>
              <a:rPr lang="de-DE" altLang="zh-CN" dirty="0"/>
              <a:t>Zhuo Cao</a:t>
            </a:r>
          </a:p>
          <a:p>
            <a:r>
              <a:rPr lang="de-DE" dirty="0"/>
              <a:t>Postdoc @ FZJ</a:t>
            </a:r>
          </a:p>
          <a:p>
            <a:r>
              <a:rPr lang="de-DE" dirty="0"/>
              <a:t>Generative &amp; explainable 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DE356-70D4-B942-6040-13EE2B0ECCF4}"/>
              </a:ext>
            </a:extLst>
          </p:cNvPr>
          <p:cNvSpPr txBox="1"/>
          <p:nvPr/>
        </p:nvSpPr>
        <p:spPr>
          <a:xfrm>
            <a:off x="6460915" y="4791617"/>
            <a:ext cx="2015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/>
              <a:t>Zhongyi Jiang</a:t>
            </a:r>
          </a:p>
          <a:p>
            <a:r>
              <a:rPr lang="de-DE" dirty="0"/>
              <a:t>PhD student @ FZJ</a:t>
            </a:r>
          </a:p>
          <a:p>
            <a:r>
              <a:rPr lang="de-DE" dirty="0"/>
              <a:t>Quantum algorithm, Superconducting qubits design &amp; 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6791D-3700-A393-753C-D96C7C38B3F5}"/>
              </a:ext>
            </a:extLst>
          </p:cNvPr>
          <p:cNvSpPr txBox="1"/>
          <p:nvPr/>
        </p:nvSpPr>
        <p:spPr>
          <a:xfrm>
            <a:off x="10239391" y="4731649"/>
            <a:ext cx="1892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/>
              <a:t>Ran Xue</a:t>
            </a:r>
          </a:p>
          <a:p>
            <a:r>
              <a:rPr lang="de-DE" altLang="zh-CN" dirty="0"/>
              <a:t>PhD student</a:t>
            </a:r>
            <a:r>
              <a:rPr lang="de-DE" dirty="0"/>
              <a:t> @ RWTH Aachen</a:t>
            </a:r>
          </a:p>
          <a:p>
            <a:r>
              <a:rPr lang="de-DE" dirty="0"/>
              <a:t>Quantum algorithm, spin qubits design &amp; characterization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38A731-C596-2893-644E-0E4390065227}"/>
              </a:ext>
            </a:extLst>
          </p:cNvPr>
          <p:cNvSpPr txBox="1"/>
          <p:nvPr/>
        </p:nvSpPr>
        <p:spPr>
          <a:xfrm>
            <a:off x="8440675" y="2955613"/>
            <a:ext cx="1999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/>
              <a:t>Dr.</a:t>
            </a:r>
            <a:r>
              <a:rPr lang="zh-CN" altLang="de-DE" dirty="0"/>
              <a:t> </a:t>
            </a:r>
            <a:r>
              <a:rPr lang="de-DE" altLang="zh-CN" dirty="0"/>
              <a:t>Mira Sharma</a:t>
            </a:r>
          </a:p>
          <a:p>
            <a:r>
              <a:rPr lang="de-DE" dirty="0"/>
              <a:t>from RWTH Aachen</a:t>
            </a:r>
          </a:p>
          <a:p>
            <a:r>
              <a:rPr lang="de-DE" dirty="0"/>
              <a:t>Quantum algorithm,</a:t>
            </a:r>
          </a:p>
          <a:p>
            <a:r>
              <a:rPr lang="de-DE" dirty="0"/>
              <a:t>Spin qubits hardware &amp; device modeling</a:t>
            </a:r>
          </a:p>
        </p:txBody>
      </p:sp>
      <p:pic>
        <p:nvPicPr>
          <p:cNvPr id="17" name="pasted-movie.gif">
            <a:extLst>
              <a:ext uri="{FF2B5EF4-FFF2-40B4-BE49-F238E27FC236}">
                <a16:creationId xmlns:a16="http://schemas.microsoft.com/office/drawing/2014/main" id="{520D43DB-CA36-6BED-1449-F3C965D2B0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259" b="31067"/>
          <a:stretch>
            <a:fillRect/>
          </a:stretch>
        </p:blipFill>
        <p:spPr>
          <a:xfrm>
            <a:off x="6540222" y="2807092"/>
            <a:ext cx="1856621" cy="17743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86913-D122-3C06-5666-1D54F659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0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 rtlCol="0"/>
          <a:lstStyle/>
          <a:p>
            <a:pPr rtl="0"/>
            <a:r>
              <a:rPr lang="de" dirty="0"/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3566160"/>
            <a:ext cx="4114800" cy="2651760"/>
          </a:xfr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de" dirty="0"/>
              <a:t>PK/PD Problem</a:t>
            </a:r>
          </a:p>
          <a:p>
            <a:pPr rtl="0"/>
            <a:r>
              <a:rPr lang="de" dirty="0"/>
              <a:t>Trajectory Flow matching</a:t>
            </a:r>
          </a:p>
          <a:p>
            <a:pPr rtl="0"/>
            <a:r>
              <a:rPr lang="de" dirty="0"/>
              <a:t>Quantum inspired TFM</a:t>
            </a:r>
          </a:p>
          <a:p>
            <a:pPr rtl="0"/>
            <a:r>
              <a:rPr lang="de" dirty="0"/>
              <a:t>Results &amp; Outlook</a:t>
            </a:r>
          </a:p>
          <a:p>
            <a:pPr rtl="0"/>
            <a:r>
              <a:rPr lang="de" dirty="0"/>
              <a:t>Our Team</a:t>
            </a:r>
          </a:p>
        </p:txBody>
      </p:sp>
      <p:pic>
        <p:nvPicPr>
          <p:cNvPr id="8" name="Bildplatzhalter 7" descr="Pipette zur Diffusion von Farbstoffen in Flaschen">
            <a:extLst>
              <a:ext uri="{FF2B5EF4-FFF2-40B4-BE49-F238E27FC236}">
                <a16:creationId xmlns:a16="http://schemas.microsoft.com/office/drawing/2014/main" id="{9DA934D8-2609-4227-78DF-CF8F07A2F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97"/>
          <a:stretch/>
        </p:blipFill>
        <p:spPr>
          <a:xfrm>
            <a:off x="5687568" y="1435608"/>
            <a:ext cx="5897880" cy="3977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76F6-FF0F-D21A-E3D6-9B5D273698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5675666" cy="2606040"/>
          </a:xfrm>
          <a:noFill/>
        </p:spPr>
        <p:txBody>
          <a:bodyPr rtlCol="0" anchor="ctr" anchorCtr="0">
            <a:noAutofit/>
          </a:bodyPr>
          <a:lstStyle/>
          <a:p>
            <a:pPr rtl="0"/>
            <a:r>
              <a:rPr lang="de" dirty="0"/>
              <a:t>Pk/PD Problem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5838673"/>
            <a:ext cx="10515600" cy="457200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de" sz="2800" dirty="0"/>
              <a:t>A dynamical system to be understood with limited clinical data.</a:t>
            </a:r>
          </a:p>
        </p:txBody>
      </p:sp>
      <p:pic>
        <p:nvPicPr>
          <p:cNvPr id="10" name="Bildplatzhalter 9" descr="Nahaufnahme von Blasen">
            <a:extLst>
              <a:ext uri="{FF2B5EF4-FFF2-40B4-BE49-F238E27FC236}">
                <a16:creationId xmlns:a16="http://schemas.microsoft.com/office/drawing/2014/main" id="{99058E17-80B3-F3F9-AF6A-0518C39D94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3" r="83"/>
          <a:stretch/>
        </p:blipFill>
        <p:spPr>
          <a:xfrm>
            <a:off x="0" y="0"/>
            <a:ext cx="12188952" cy="2368296"/>
          </a:xfrm>
        </p:spPr>
      </p:pic>
      <p:pic>
        <p:nvPicPr>
          <p:cNvPr id="2050" name="Picture 2" descr="2 – Pharmacokinetic and Pharmacodynamic Modelling in Anaesthesia |  Anesthesia Key">
            <a:extLst>
              <a:ext uri="{FF2B5EF4-FFF2-40B4-BE49-F238E27FC236}">
                <a16:creationId xmlns:a16="http://schemas.microsoft.com/office/drawing/2014/main" id="{34FCCA25-BA49-A12C-6EBD-B6B918DE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2491510"/>
            <a:ext cx="4865610" cy="301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  <a:noFill/>
        </p:spPr>
        <p:txBody>
          <a:bodyPr rtlCol="0" anchor="b" anchorCtr="0"/>
          <a:lstStyle/>
          <a:p>
            <a:pPr rtl="0"/>
            <a:r>
              <a:rPr lang="de" dirty="0"/>
              <a:t>Our Approach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de" sz="2800" dirty="0"/>
              <a:t>Quantum inspired - trajectory flow matching (TFM)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B68D5EC-CE5B-7827-6224-9BEEAB79DD5B}"/>
              </a:ext>
            </a:extLst>
          </p:cNvPr>
          <p:cNvSpPr/>
          <p:nvPr/>
        </p:nvSpPr>
        <p:spPr>
          <a:xfrm>
            <a:off x="1298448" y="1828800"/>
            <a:ext cx="3200400" cy="3200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  <a:noFill/>
        </p:spPr>
        <p:txBody>
          <a:bodyPr rtlCol="0"/>
          <a:lstStyle/>
          <a:p>
            <a:pPr rtl="0"/>
            <a:r>
              <a:rPr lang="de" dirty="0"/>
              <a:t>WhY TFM?</a:t>
            </a:r>
          </a:p>
        </p:txBody>
      </p:sp>
      <p:pic>
        <p:nvPicPr>
          <p:cNvPr id="16" name="Bildplatzhalter 15" descr="Upward trend with solid fill">
            <a:extLst>
              <a:ext uri="{FF2B5EF4-FFF2-40B4-BE49-F238E27FC236}">
                <a16:creationId xmlns:a16="http://schemas.microsoft.com/office/drawing/2014/main" id="{363B2CE7-DE69-D368-9719-08D0C83A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80922" y="2111274"/>
            <a:ext cx="2635452" cy="2635452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1683195"/>
            <a:ext cx="6217920" cy="4489005"/>
          </a:xfrm>
          <a:noFill/>
        </p:spPr>
        <p:txBody>
          <a:bodyPr rtlCol="0"/>
          <a:lstStyle/>
          <a:p>
            <a:pPr rtl="0"/>
            <a:r>
              <a:rPr lang="de-DE" altLang="zh-CN" dirty="0"/>
              <a:t>Motivation:</a:t>
            </a:r>
            <a:r>
              <a:rPr lang="zh-CN" altLang="de-DE" dirty="0"/>
              <a:t> </a:t>
            </a:r>
            <a:endParaRPr lang="de-DE" altLang="zh-CN" dirty="0"/>
          </a:p>
          <a:p>
            <a:pPr lvl="1"/>
            <a:r>
              <a:rPr lang="de-DE" dirty="0"/>
              <a:t>Clinical data (i.e. time-series of bio-marker) = </a:t>
            </a:r>
            <a:r>
              <a:rPr lang="de-DE" b="1" dirty="0"/>
              <a:t>irregular, limited, noisy.</a:t>
            </a:r>
          </a:p>
          <a:p>
            <a:pPr lvl="1"/>
            <a:r>
              <a:rPr lang="de-DE" dirty="0"/>
              <a:t>Conventional models (RNN, neural ODE/SDE) struggle with irregular sampling and simulations overhead.</a:t>
            </a:r>
          </a:p>
          <a:p>
            <a:r>
              <a:rPr lang="de-DE" dirty="0"/>
              <a:t>Core idea:</a:t>
            </a:r>
          </a:p>
          <a:p>
            <a:pPr lvl="1"/>
            <a:r>
              <a:rPr lang="de-DE" dirty="0"/>
              <a:t>TFM learns a </a:t>
            </a:r>
            <a:r>
              <a:rPr lang="de-DE" b="1" dirty="0"/>
              <a:t>continuous time-flow field</a:t>
            </a:r>
            <a:r>
              <a:rPr lang="de-DE" dirty="0"/>
              <a:t> from the patient trajectories (</a:t>
            </a:r>
            <a:r>
              <a:rPr lang="de" dirty="0"/>
              <a:t>irregularly sampled data</a:t>
            </a:r>
            <a:r>
              <a:rPr lang="de-DE" dirty="0"/>
              <a:t>).</a:t>
            </a:r>
          </a:p>
          <a:p>
            <a:pPr lvl="1"/>
            <a:r>
              <a:rPr lang="de-DE" dirty="0"/>
              <a:t>Training process is </a:t>
            </a:r>
            <a:r>
              <a:rPr lang="de-DE" b="1" dirty="0"/>
              <a:t>simlutation-free</a:t>
            </a:r>
            <a:r>
              <a:rPr lang="de-DE" dirty="0"/>
              <a:t> i.e. no need of back-propagation.</a:t>
            </a:r>
          </a:p>
          <a:p>
            <a:pPr lvl="1"/>
            <a:r>
              <a:rPr lang="en-US" dirty="0"/>
              <a:t>The learned flow field (i.e. how bio-markers evolve over time)</a:t>
            </a:r>
            <a:r>
              <a:rPr lang="de" dirty="0"/>
              <a:t> enables continuous-time inference.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9584-AAB3-CB2C-4B94-7E672C6853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6F86E9-86DE-437F-AB03-13C9924E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TFM Model Instance</a:t>
            </a:r>
          </a:p>
        </p:txBody>
      </p:sp>
      <p:pic>
        <p:nvPicPr>
          <p:cNvPr id="3" name="Picture Placeholder 2" descr="A diagram of a graph&#10;&#10;AI-generated content may be incorrect.">
            <a:extLst>
              <a:ext uri="{FF2B5EF4-FFF2-40B4-BE49-F238E27FC236}">
                <a16:creationId xmlns:a16="http://schemas.microsoft.com/office/drawing/2014/main" id="{27544B88-A7D9-EA88-6156-2027C8CF3C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clrChange>
              <a:clrFrom>
                <a:srgbClr val="F8F6F6"/>
              </a:clrFrom>
              <a:clrTo>
                <a:srgbClr val="F8F6F6">
                  <a:alpha val="0"/>
                </a:srgbClr>
              </a:clrTo>
            </a:clrChange>
          </a:blip>
          <a:srcRect l="5407" r="1900"/>
          <a:stretch>
            <a:fillRect/>
          </a:stretch>
        </p:blipFill>
        <p:spPr>
          <a:xfrm>
            <a:off x="1280160" y="914400"/>
            <a:ext cx="4505417" cy="3017520"/>
          </a:xfrm>
          <a:prstGeom prst="homePlate">
            <a:avLst>
              <a:gd name="adj" fmla="val 11459"/>
            </a:avLst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AE9461A-750C-AE76-4AA5-AE6A6F87E6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/>
              <a:lstStyle/>
              <a:p>
                <a:r>
                  <a:rPr lang="de-DE" cap="none" dirty="0"/>
                  <a:t>Preditct the instantaneous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cap="none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cap="none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e-DE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cap="none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cap="none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cap="none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cap="none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cap="none" dirty="0"/>
                  <a:t> and future observations.</a:t>
                </a:r>
              </a:p>
              <a:p>
                <a:endParaRPr lang="de-DE" cap="non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AE9461A-750C-AE76-4AA5-AE6A6F87E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253" t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CC1ABD2-F828-4B7B-E170-2B4CA9E20590}"/>
              </a:ext>
            </a:extLst>
          </p:cNvPr>
          <p:cNvSpPr txBox="1"/>
          <p:nvPr/>
        </p:nvSpPr>
        <p:spPr>
          <a:xfrm>
            <a:off x="1280160" y="6254318"/>
            <a:ext cx="47821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[1] Xi Z. et al., </a:t>
            </a:r>
            <a:r>
              <a:rPr lang="en-US" sz="1100" dirty="0"/>
              <a:t>Trajectory Flow Matching with Applications to Clinical Time Series Modeling</a:t>
            </a:r>
          </a:p>
          <a:p>
            <a:r>
              <a:rPr lang="de-DE" sz="1100" dirty="0"/>
              <a:t>arXiv: 2410.21154v2 (2025)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F8D21-F5AD-92A6-5DF9-CE352049B765}"/>
                  </a:ext>
                </a:extLst>
              </p:cNvPr>
              <p:cNvSpPr txBox="1"/>
              <p:nvPr/>
            </p:nvSpPr>
            <p:spPr>
              <a:xfrm>
                <a:off x="8017595" y="5607987"/>
                <a:ext cx="27462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The core differential equation: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F8D21-F5AD-92A6-5DF9-CE352049B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595" y="5607987"/>
                <a:ext cx="2746265" cy="646331"/>
              </a:xfrm>
              <a:prstGeom prst="rect">
                <a:avLst/>
              </a:prstGeom>
              <a:blipFill>
                <a:blip r:embed="rId4"/>
                <a:stretch>
                  <a:fillRect l="-1774" t="-5660" r="-1109" b="-75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6E80C90-FBB9-BA4B-2E17-CF2FA294274C}"/>
              </a:ext>
            </a:extLst>
          </p:cNvPr>
          <p:cNvSpPr txBox="1"/>
          <p:nvPr/>
        </p:nvSpPr>
        <p:spPr>
          <a:xfrm>
            <a:off x="7205472" y="1942387"/>
            <a:ext cx="252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conventional approach: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904AC-62B0-6478-B228-C19E53FAC447}"/>
              </a:ext>
            </a:extLst>
          </p:cNvPr>
          <p:cNvSpPr txBox="1"/>
          <p:nvPr/>
        </p:nvSpPr>
        <p:spPr>
          <a:xfrm>
            <a:off x="8271798" y="2435483"/>
            <a:ext cx="223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Linear + SELU activation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4E9607-1F2F-48C3-05E7-F09ADB7F377F}"/>
              </a:ext>
            </a:extLst>
          </p:cNvPr>
          <p:cNvGrpSpPr/>
          <p:nvPr/>
        </p:nvGrpSpPr>
        <p:grpSpPr>
          <a:xfrm>
            <a:off x="6964907" y="2895533"/>
            <a:ext cx="4815251" cy="2260713"/>
            <a:chOff x="6964907" y="2895533"/>
            <a:chExt cx="4815251" cy="2260713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3635C639-C4C5-85C3-16B0-663B62F30BDC}"/>
                </a:ext>
              </a:extLst>
            </p:cNvPr>
            <p:cNvSpPr/>
            <p:nvPr/>
          </p:nvSpPr>
          <p:spPr>
            <a:xfrm rot="5400000">
              <a:off x="9242876" y="2273423"/>
              <a:ext cx="295702" cy="1539922"/>
            </a:xfrm>
            <a:prstGeom prst="leftBrace">
              <a:avLst>
                <a:gd name="adj1" fmla="val 77564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3F159A-02AC-EAF5-4C82-85F4066DB156}"/>
                </a:ext>
              </a:extLst>
            </p:cNvPr>
            <p:cNvSpPr/>
            <p:nvPr/>
          </p:nvSpPr>
          <p:spPr>
            <a:xfrm>
              <a:off x="8549005" y="3246863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7BE5D7B-FD76-7EB7-4869-F5B57F317B69}"/>
                </a:ext>
              </a:extLst>
            </p:cNvPr>
            <p:cNvSpPr/>
            <p:nvPr/>
          </p:nvSpPr>
          <p:spPr>
            <a:xfrm>
              <a:off x="9968900" y="3246862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9ACD768-04CD-4BA8-555A-56C64205C687}"/>
                </a:ext>
              </a:extLst>
            </p:cNvPr>
            <p:cNvGrpSpPr/>
            <p:nvPr/>
          </p:nvGrpSpPr>
          <p:grpSpPr>
            <a:xfrm>
              <a:off x="6964907" y="3006569"/>
              <a:ext cx="4815251" cy="2149677"/>
              <a:chOff x="6964907" y="3006569"/>
              <a:chExt cx="4815251" cy="214967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FF8EE06-0D81-015C-264D-9AA77217CFE8}"/>
                  </a:ext>
                </a:extLst>
              </p:cNvPr>
              <p:cNvGrpSpPr/>
              <p:nvPr/>
            </p:nvGrpSpPr>
            <p:grpSpPr>
              <a:xfrm>
                <a:off x="6964907" y="3281953"/>
                <a:ext cx="4717576" cy="1874293"/>
                <a:chOff x="6933063" y="2320119"/>
                <a:chExt cx="4717576" cy="1874293"/>
              </a:xfrm>
            </p:grpSpPr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00E93F72-7493-2982-D48B-45EB64077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42162" t="27678" r="19145" b="44018"/>
                <a:stretch>
                  <a:fillRect/>
                </a:stretch>
              </p:blipFill>
              <p:spPr>
                <a:xfrm>
                  <a:off x="6933063" y="2320119"/>
                  <a:ext cx="4717576" cy="1874293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741EB8F-4754-46C8-030D-18839F2CEC60}"/>
                    </a:ext>
                  </a:extLst>
                </p:cNvPr>
                <p:cNvSpPr/>
                <p:nvPr/>
              </p:nvSpPr>
              <p:spPr>
                <a:xfrm>
                  <a:off x="8954000" y="2320119"/>
                  <a:ext cx="809768" cy="173781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Hidden layers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C8C2F9-DEF0-393D-02BA-42F83B6EC13B}"/>
                  </a:ext>
                </a:extLst>
              </p:cNvPr>
              <p:cNvSpPr txBox="1"/>
              <p:nvPr/>
            </p:nvSpPr>
            <p:spPr>
              <a:xfrm>
                <a:off x="7072630" y="3006569"/>
                <a:ext cx="393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IN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80B7C8-D3CD-7C5A-26EA-80CA93ABDCB5}"/>
                  </a:ext>
                </a:extLst>
              </p:cNvPr>
              <p:cNvSpPr txBox="1"/>
              <p:nvPr/>
            </p:nvSpPr>
            <p:spPr>
              <a:xfrm>
                <a:off x="11244434" y="300656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OUT</a:t>
                </a:r>
              </a:p>
            </p:txBody>
          </p:sp>
        </p:grp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882E791-51F1-2481-19AF-32E3C41D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BFC850-F704-E802-B2BD-0E9C212669B7}"/>
                  </a:ext>
                </a:extLst>
              </p:cNvPr>
              <p:cNvSpPr txBox="1"/>
              <p:nvPr/>
            </p:nvSpPr>
            <p:spPr>
              <a:xfrm>
                <a:off x="8144038" y="5156245"/>
                <a:ext cx="2556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dirty="0"/>
                  <a:t> neurons per hidden layer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BFC850-F704-E802-B2BD-0E9C21266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038" y="5156245"/>
                <a:ext cx="2556084" cy="369332"/>
              </a:xfrm>
              <a:prstGeom prst="rect">
                <a:avLst/>
              </a:prstGeom>
              <a:blipFill>
                <a:blip r:embed="rId7"/>
                <a:stretch>
                  <a:fillRect t="-10000" r="-1432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6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FC3BF87-942C-42B6-6EE7-E9392CF4FE55}"/>
              </a:ext>
            </a:extLst>
          </p:cNvPr>
          <p:cNvSpPr/>
          <p:nvPr/>
        </p:nvSpPr>
        <p:spPr>
          <a:xfrm>
            <a:off x="6445250" y="488950"/>
            <a:ext cx="5334908" cy="636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A63F4F-0038-2E3A-4887-372D57E4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Where Quantum is applied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3F1C5A-C74E-E871-5112-10E162F8B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24501"/>
            <a:ext cx="5093344" cy="4093419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/>
              <a:t>MOTIVATION:</a:t>
            </a:r>
          </a:p>
          <a:p>
            <a:r>
              <a:rPr lang="en-US" cap="none" dirty="0"/>
              <a:t>“Hidden layer</a:t>
            </a:r>
            <a:r>
              <a:rPr lang="de-DE" altLang="zh-CN" cap="none" dirty="0"/>
              <a:t>s</a:t>
            </a:r>
            <a:r>
              <a:rPr lang="en-US" cap="none" dirty="0"/>
              <a:t>” become </a:t>
            </a:r>
            <a:r>
              <a:rPr lang="de-DE" altLang="zh-CN" cap="none" dirty="0"/>
              <a:t>layers of</a:t>
            </a:r>
            <a:r>
              <a:rPr lang="en-US" cap="none" dirty="0"/>
              <a:t> </a:t>
            </a:r>
            <a:r>
              <a:rPr lang="en-US" b="1" cap="none" dirty="0"/>
              <a:t>shallow variational quantum circuit.</a:t>
            </a:r>
            <a:endParaRPr lang="de-DE" b="1" cap="none" dirty="0"/>
          </a:p>
          <a:p>
            <a:r>
              <a:rPr lang="en-US" cap="none" dirty="0"/>
              <a:t>Quantum systems encode correlations and interference naturally i.e. </a:t>
            </a:r>
            <a:r>
              <a:rPr lang="en-US" b="1" cap="none" dirty="0"/>
              <a:t>capturing</a:t>
            </a:r>
            <a:r>
              <a:rPr lang="en-US" cap="none" dirty="0"/>
              <a:t> </a:t>
            </a:r>
            <a:r>
              <a:rPr lang="en-US" b="1" cap="none" dirty="0"/>
              <a:t>complex and coupled nonlinearities</a:t>
            </a:r>
            <a:r>
              <a:rPr lang="en-US" cap="none" dirty="0"/>
              <a:t>.</a:t>
            </a:r>
          </a:p>
          <a:p>
            <a:r>
              <a:rPr lang="en-US" cap="none" dirty="0"/>
              <a:t>Quantum dynamics are inherently </a:t>
            </a:r>
            <a:r>
              <a:rPr lang="en-US" b="1" cap="none" dirty="0"/>
              <a:t>continuous and unitary evolutions</a:t>
            </a:r>
            <a:r>
              <a:rPr lang="en-US" cap="none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14E47-C9D7-6A22-8FB2-254F0568AB1B}"/>
              </a:ext>
            </a:extLst>
          </p:cNvPr>
          <p:cNvSpPr txBox="1"/>
          <p:nvPr/>
        </p:nvSpPr>
        <p:spPr>
          <a:xfrm>
            <a:off x="6528180" y="1097280"/>
            <a:ext cx="26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Quantum inspired approach: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0969A-B84C-4EA4-7C2C-CCB50227C75C}"/>
              </a:ext>
            </a:extLst>
          </p:cNvPr>
          <p:cNvSpPr txBox="1"/>
          <p:nvPr/>
        </p:nvSpPr>
        <p:spPr>
          <a:xfrm>
            <a:off x="8271798" y="2435483"/>
            <a:ext cx="223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+ SELU activation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981426-19B9-C404-6AF5-7E363CE9B434}"/>
              </a:ext>
            </a:extLst>
          </p:cNvPr>
          <p:cNvSpPr txBox="1"/>
          <p:nvPr/>
        </p:nvSpPr>
        <p:spPr>
          <a:xfrm>
            <a:off x="7273896" y="1836126"/>
            <a:ext cx="423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Amplitude encoding + pairweise entanglements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7B3AB32-2659-0475-BC46-01E4B3E0B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5DF2D63-3FF5-D547-96B9-BE9CCD1ABA58}" type="slidenum">
              <a:rPr lang="en-US" smtClean="0"/>
              <a:t>7</a:t>
            </a:fld>
            <a:endParaRPr lang="en-US" dirty="0"/>
          </a:p>
        </p:txBody>
      </p:sp>
      <p:pic>
        <p:nvPicPr>
          <p:cNvPr id="24" name="Picture 23" descr="A diagram of a circuit&#10;&#10;AI-generated content may be incorrect.">
            <a:extLst>
              <a:ext uri="{FF2B5EF4-FFF2-40B4-BE49-F238E27FC236}">
                <a16:creationId xmlns:a16="http://schemas.microsoft.com/office/drawing/2014/main" id="{D6CEE28A-E0F7-A853-5A96-DC9DA3CFA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884" y="5183540"/>
            <a:ext cx="4259986" cy="1673508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04AA18FC-7F04-7970-2617-31E9A65A149E}"/>
              </a:ext>
            </a:extLst>
          </p:cNvPr>
          <p:cNvSpPr/>
          <p:nvPr/>
        </p:nvSpPr>
        <p:spPr>
          <a:xfrm>
            <a:off x="7354540" y="5521657"/>
            <a:ext cx="295702" cy="996287"/>
          </a:xfrm>
          <a:prstGeom prst="leftBrace">
            <a:avLst>
              <a:gd name="adj1" fmla="val 51410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C05BF2-2A41-595E-4117-8B782BB35111}"/>
                  </a:ext>
                </a:extLst>
              </p:cNvPr>
              <p:cNvSpPr txBox="1"/>
              <p:nvPr/>
            </p:nvSpPr>
            <p:spPr>
              <a:xfrm>
                <a:off x="5544666" y="5813203"/>
                <a:ext cx="1782218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𝑞𝑢𝑏𝑖𝑡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C05BF2-2A41-595E-4117-8B782BB35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666" y="5813203"/>
                <a:ext cx="1782218" cy="390748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D8462F-5658-88E1-6210-F565A0D1A647}"/>
                  </a:ext>
                </a:extLst>
              </p:cNvPr>
              <p:cNvSpPr txBox="1"/>
              <p:nvPr/>
            </p:nvSpPr>
            <p:spPr>
              <a:xfrm>
                <a:off x="2399684" y="5827462"/>
                <a:ext cx="2556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dirty="0"/>
                  <a:t> neurons per hidden layer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D8462F-5658-88E1-6210-F565A0D1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684" y="5827462"/>
                <a:ext cx="2556084" cy="369332"/>
              </a:xfrm>
              <a:prstGeom prst="rect">
                <a:avLst/>
              </a:prstGeom>
              <a:blipFill>
                <a:blip r:embed="rId4"/>
                <a:stretch>
                  <a:fillRect t="-9836" r="-1432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Right 27">
            <a:extLst>
              <a:ext uri="{FF2B5EF4-FFF2-40B4-BE49-F238E27FC236}">
                <a16:creationId xmlns:a16="http://schemas.microsoft.com/office/drawing/2014/main" id="{636A10D1-0868-D502-6E2D-01B4A81E4A90}"/>
              </a:ext>
            </a:extLst>
          </p:cNvPr>
          <p:cNvSpPr/>
          <p:nvPr/>
        </p:nvSpPr>
        <p:spPr>
          <a:xfrm>
            <a:off x="4984661" y="5903794"/>
            <a:ext cx="468402" cy="232012"/>
          </a:xfrm>
          <a:prstGeom prst="rightArrow">
            <a:avLst>
              <a:gd name="adj1" fmla="val 50000"/>
              <a:gd name="adj2" fmla="val 7941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A78240-886D-56B6-C703-FBB579DF8899}"/>
              </a:ext>
            </a:extLst>
          </p:cNvPr>
          <p:cNvGrpSpPr/>
          <p:nvPr/>
        </p:nvGrpSpPr>
        <p:grpSpPr>
          <a:xfrm>
            <a:off x="6964907" y="2895533"/>
            <a:ext cx="4815251" cy="2260713"/>
            <a:chOff x="6964907" y="2895533"/>
            <a:chExt cx="4815251" cy="2260713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ECD23C0-4FFF-EA4E-ADE1-EBE9073B5C57}"/>
                </a:ext>
              </a:extLst>
            </p:cNvPr>
            <p:cNvSpPr/>
            <p:nvPr/>
          </p:nvSpPr>
          <p:spPr>
            <a:xfrm rot="5400000">
              <a:off x="9242876" y="2273423"/>
              <a:ext cx="295702" cy="1539922"/>
            </a:xfrm>
            <a:prstGeom prst="leftBrace">
              <a:avLst>
                <a:gd name="adj1" fmla="val 77564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1854EEE-1AD1-C522-83D2-415A8FB5E82C}"/>
                </a:ext>
              </a:extLst>
            </p:cNvPr>
            <p:cNvSpPr/>
            <p:nvPr/>
          </p:nvSpPr>
          <p:spPr>
            <a:xfrm>
              <a:off x="8549005" y="3246863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F2483BD-D2D8-3E59-94AD-70FEC72D3EC3}"/>
                </a:ext>
              </a:extLst>
            </p:cNvPr>
            <p:cNvSpPr/>
            <p:nvPr/>
          </p:nvSpPr>
          <p:spPr>
            <a:xfrm>
              <a:off x="9968900" y="3246862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96E634-8DFC-6DB5-8092-EC3F741A04DE}"/>
                </a:ext>
              </a:extLst>
            </p:cNvPr>
            <p:cNvGrpSpPr/>
            <p:nvPr/>
          </p:nvGrpSpPr>
          <p:grpSpPr>
            <a:xfrm>
              <a:off x="6964907" y="3006569"/>
              <a:ext cx="4815251" cy="2149677"/>
              <a:chOff x="6964907" y="3006569"/>
              <a:chExt cx="4815251" cy="214967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5EABC2D-A0A7-0366-6212-77A10A2A6ABD}"/>
                  </a:ext>
                </a:extLst>
              </p:cNvPr>
              <p:cNvGrpSpPr/>
              <p:nvPr/>
            </p:nvGrpSpPr>
            <p:grpSpPr>
              <a:xfrm>
                <a:off x="6964907" y="3281953"/>
                <a:ext cx="4717576" cy="1874293"/>
                <a:chOff x="6933063" y="2320119"/>
                <a:chExt cx="4717576" cy="1874293"/>
              </a:xfrm>
            </p:grpSpPr>
            <p:pic>
              <p:nvPicPr>
                <p:cNvPr id="37" name="Graphic 36">
                  <a:extLst>
                    <a:ext uri="{FF2B5EF4-FFF2-40B4-BE49-F238E27FC236}">
                      <a16:creationId xmlns:a16="http://schemas.microsoft.com/office/drawing/2014/main" id="{318FCF2B-DDCF-1A3D-F74E-180E80089C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42162" t="27678" r="19145" b="44018"/>
                <a:stretch>
                  <a:fillRect/>
                </a:stretch>
              </p:blipFill>
              <p:spPr>
                <a:xfrm>
                  <a:off x="6933063" y="2320119"/>
                  <a:ext cx="4717576" cy="1874293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94FFF4AE-97F5-DE03-A4FE-6EFC2694D9FE}"/>
                    </a:ext>
                  </a:extLst>
                </p:cNvPr>
                <p:cNvSpPr/>
                <p:nvPr/>
              </p:nvSpPr>
              <p:spPr>
                <a:xfrm>
                  <a:off x="8954000" y="2320119"/>
                  <a:ext cx="809768" cy="173781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Hidden layers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38D9AE-533B-A8CA-99A1-83E9380EC05D}"/>
                  </a:ext>
                </a:extLst>
              </p:cNvPr>
              <p:cNvSpPr txBox="1"/>
              <p:nvPr/>
            </p:nvSpPr>
            <p:spPr>
              <a:xfrm>
                <a:off x="7072630" y="3006569"/>
                <a:ext cx="393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IN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DC047-0DC8-C42B-6A28-B85D8FEAA643}"/>
                  </a:ext>
                </a:extLst>
              </p:cNvPr>
              <p:cNvSpPr txBox="1"/>
              <p:nvPr/>
            </p:nvSpPr>
            <p:spPr>
              <a:xfrm>
                <a:off x="11244434" y="300656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OUT</a:t>
                </a:r>
              </a:p>
            </p:txBody>
          </p:sp>
        </p:grp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5402975-27B8-CCDC-8CD8-B002B3617A07}"/>
              </a:ext>
            </a:extLst>
          </p:cNvPr>
          <p:cNvSpPr/>
          <p:nvPr/>
        </p:nvSpPr>
        <p:spPr>
          <a:xfrm>
            <a:off x="8507104" y="3226326"/>
            <a:ext cx="1842448" cy="1929920"/>
          </a:xfrm>
          <a:prstGeom prst="roundRect">
            <a:avLst>
              <a:gd name="adj" fmla="val 82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Quantum circuits</a:t>
            </a:r>
          </a:p>
        </p:txBody>
      </p:sp>
    </p:spTree>
    <p:extLst>
      <p:ext uri="{BB962C8B-B14F-4D97-AF65-F5344CB8AC3E}">
        <p14:creationId xmlns:p14="http://schemas.microsoft.com/office/powerpoint/2010/main" val="3755305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5" grpId="0" animBg="1"/>
      <p:bldP spid="26" grpId="0"/>
      <p:bldP spid="28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6BD7C4-8F76-BAC7-DA28-214CF1EC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</a:t>
            </a:r>
            <a:r>
              <a:rPr lang="de-DE" altLang="zh-CN" dirty="0"/>
              <a:t>e</a:t>
            </a:r>
            <a:r>
              <a:rPr lang="de-DE" dirty="0"/>
              <a:t>s of using Quantum (inspired) method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3E143-2CF5-24AF-E681-B687DD59D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3382" y="476250"/>
            <a:ext cx="4873927" cy="56502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cap="none" dirty="0"/>
              <a:t>Compar</a:t>
            </a:r>
            <a:r>
              <a:rPr lang="de-DE" altLang="zh-CN" b="1" cap="none" dirty="0"/>
              <a:t>ing</a:t>
            </a:r>
            <a:r>
              <a:rPr lang="de-DE" b="1" cap="none" dirty="0"/>
              <a:t> to conventional methods: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Fewer trainable parameters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Faster convergence with less data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Less prone to overfitting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Uses </a:t>
            </a:r>
            <a:r>
              <a:rPr lang="de-DE" b="1" cap="none" dirty="0"/>
              <a:t>quantum nonlinearity</a:t>
            </a:r>
            <a:r>
              <a:rPr lang="de-DE" cap="none" dirty="0"/>
              <a:t> </a:t>
            </a:r>
          </a:p>
          <a:p>
            <a:pPr marL="0" indent="0">
              <a:buClr>
                <a:srgbClr val="00B050"/>
              </a:buClr>
              <a:buNone/>
            </a:pPr>
            <a:r>
              <a:rPr lang="de-DE" cap="none" dirty="0"/>
              <a:t>	→ effective activation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Uses </a:t>
            </a:r>
            <a:r>
              <a:rPr lang="de-DE" b="1" cap="none" dirty="0"/>
              <a:t>quantum nonlocality</a:t>
            </a:r>
            <a:r>
              <a:rPr lang="de-DE" cap="none" dirty="0"/>
              <a:t> </a:t>
            </a:r>
          </a:p>
          <a:p>
            <a:pPr marL="0" indent="0">
              <a:buClr>
                <a:srgbClr val="00B050"/>
              </a:buClr>
              <a:buNone/>
            </a:pPr>
            <a:r>
              <a:rPr lang="de-DE" cap="none" dirty="0"/>
              <a:t>	→ powerful feature entanglement</a:t>
            </a:r>
          </a:p>
          <a:p>
            <a:pPr marL="0" indent="0">
              <a:buClr>
                <a:srgbClr val="00B050"/>
              </a:buClr>
              <a:buNone/>
            </a:pPr>
            <a:endParaRPr lang="de-DE" cap="none" dirty="0"/>
          </a:p>
          <a:p>
            <a:pPr marL="0" indent="0">
              <a:buNone/>
            </a:pPr>
            <a:r>
              <a:rPr lang="de-DE" b="1" cap="none" dirty="0"/>
              <a:t>Comparing to Quantum Simulators</a:t>
            </a:r>
          </a:p>
          <a:p>
            <a:pPr>
              <a:buClr>
                <a:srgbClr val="2CA02C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Faster inference</a:t>
            </a:r>
          </a:p>
          <a:p>
            <a:pPr>
              <a:buClr>
                <a:srgbClr val="2CA02C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Lower cost</a:t>
            </a:r>
          </a:p>
          <a:p>
            <a:pPr>
              <a:buClr>
                <a:srgbClr val="2CA02C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Suitable for algorithm validation and prototyping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6C0F2-8349-7D61-DC2C-BB589E46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B191F2E-3E7C-BD4F-0B67-2CD16857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778" y="1455420"/>
            <a:ext cx="20859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74;p8">
            <a:extLst>
              <a:ext uri="{FF2B5EF4-FFF2-40B4-BE49-F238E27FC236}">
                <a16:creationId xmlns:a16="http://schemas.microsoft.com/office/drawing/2014/main" id="{6083948E-9EF9-AB89-4E2A-95084541B322}"/>
              </a:ext>
            </a:extLst>
          </p:cNvPr>
          <p:cNvSpPr/>
          <p:nvPr/>
        </p:nvSpPr>
        <p:spPr>
          <a:xfrm>
            <a:off x="3558575" y="651870"/>
            <a:ext cx="2226300" cy="1035600"/>
          </a:xfrm>
          <a:prstGeom prst="cloudCallout">
            <a:avLst>
              <a:gd name="adj1" fmla="val -49183"/>
              <a:gd name="adj2" fmla="val 846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Inspired by quantum!</a:t>
            </a:r>
            <a:endParaRPr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601C57-ADF1-5460-C683-A388240D3C56}"/>
              </a:ext>
            </a:extLst>
          </p:cNvPr>
          <p:cNvCxnSpPr/>
          <p:nvPr/>
        </p:nvCxnSpPr>
        <p:spPr>
          <a:xfrm>
            <a:off x="7057682" y="3931920"/>
            <a:ext cx="439136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2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Weiße DNA-Struktur">
            <a:extLst>
              <a:ext uri="{FF2B5EF4-FFF2-40B4-BE49-F238E27FC236}">
                <a16:creationId xmlns:a16="http://schemas.microsoft.com/office/drawing/2014/main" id="{DC23EB2B-2285-3C42-31D8-4D87E34CF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524000" y="1481328"/>
            <a:ext cx="9144000" cy="389534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  <a:noFill/>
        </p:spPr>
        <p:txBody>
          <a:bodyPr rtlCol="0" anchor="ctr" anchorCtr="0"/>
          <a:lstStyle/>
          <a:p>
            <a:pPr rtl="0"/>
            <a:r>
              <a:rPr lang="de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 discovery_V1_win32_EF_v4.potx" id="{C76E1CB0-558D-4FB9-AA8B-DAB0BFDB970A}" vid="{87D4F3E9-C3BB-413B-A87E-0B7BB674A5C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81D8D6-8849-400B-8BC9-21D401C7DD06}">
  <ds:schemaRefs>
    <ds:schemaRef ds:uri="http://purl.org/dc/dcmitype/"/>
    <ds:schemaRef ds:uri="http://purl.org/dc/terms/"/>
    <ds:schemaRef ds:uri="http://www.w3.org/XML/1998/namespace"/>
    <ds:schemaRef ds:uri="http://schemas.microsoft.com/office/2006/metadata/properties"/>
    <ds:schemaRef ds:uri="http://schemas.microsoft.com/sharepoint/v3"/>
    <ds:schemaRef ds:uri="16c05727-aa75-4e4a-9b5f-8a80a1165891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230e9df3-be65-4c73-a93b-d1236ebd677e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9A734A7-6096-47AA-9737-CDF62701A0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628</Words>
  <Application>Microsoft Office PowerPoint</Application>
  <PresentationFormat>Widescreen</PresentationFormat>
  <Paragraphs>136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Daytona Condensed Light</vt:lpstr>
      <vt:lpstr>Posterama</vt:lpstr>
      <vt:lpstr>Wingdings</vt:lpstr>
      <vt:lpstr>Benutzerdefinierte</vt:lpstr>
      <vt:lpstr>Quantum inspired Trajectory Flow matching (QTFM)</vt:lpstr>
      <vt:lpstr>OUtline</vt:lpstr>
      <vt:lpstr>Pk/PD Problem</vt:lpstr>
      <vt:lpstr>Our Approach</vt:lpstr>
      <vt:lpstr>WhY TFM?</vt:lpstr>
      <vt:lpstr>TFM Model Instance</vt:lpstr>
      <vt:lpstr>Where Quantum is applied</vt:lpstr>
      <vt:lpstr>Advantages of using Quantum (inspired) method</vt:lpstr>
      <vt:lpstr>Results</vt:lpstr>
      <vt:lpstr>Classical vs. Quantum</vt:lpstr>
      <vt:lpstr>Generalizability &amp; Scalability</vt:lpstr>
      <vt:lpstr>Summary</vt:lpstr>
      <vt:lpstr>Plan for Phase 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 Xue</dc:creator>
  <cp:lastModifiedBy>Ran Xue</cp:lastModifiedBy>
  <cp:revision>44</cp:revision>
  <dcterms:created xsi:type="dcterms:W3CDTF">2025-11-03T15:47:52Z</dcterms:created>
  <dcterms:modified xsi:type="dcterms:W3CDTF">2025-11-09T19:35:35Z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